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Lst>
  <p:sldSz cx="10058400" cy="7772400"/>
  <p:notesSz cx="6858000" cy="9144000"/>
  <p:defaultTextStyle>
    <a:defPPr>
      <a:defRPr lang="en-US"/>
    </a:defPPr>
    <a:lvl1pPr marL="0" algn="l" defTabSz="509412" rtl="0" eaLnBrk="1" latinLnBrk="0" hangingPunct="1">
      <a:defRPr sz="2006" kern="1200">
        <a:solidFill>
          <a:schemeClr val="tx1"/>
        </a:solidFill>
        <a:latin typeface="+mn-lt"/>
        <a:ea typeface="+mn-ea"/>
        <a:cs typeface="+mn-cs"/>
      </a:defRPr>
    </a:lvl1pPr>
    <a:lvl2pPr marL="509412" algn="l" defTabSz="509412" rtl="0" eaLnBrk="1" latinLnBrk="0" hangingPunct="1">
      <a:defRPr sz="2006" kern="1200">
        <a:solidFill>
          <a:schemeClr val="tx1"/>
        </a:solidFill>
        <a:latin typeface="+mn-lt"/>
        <a:ea typeface="+mn-ea"/>
        <a:cs typeface="+mn-cs"/>
      </a:defRPr>
    </a:lvl2pPr>
    <a:lvl3pPr marL="1018824" algn="l" defTabSz="509412" rtl="0" eaLnBrk="1" latinLnBrk="0" hangingPunct="1">
      <a:defRPr sz="2006" kern="1200">
        <a:solidFill>
          <a:schemeClr val="tx1"/>
        </a:solidFill>
        <a:latin typeface="+mn-lt"/>
        <a:ea typeface="+mn-ea"/>
        <a:cs typeface="+mn-cs"/>
      </a:defRPr>
    </a:lvl3pPr>
    <a:lvl4pPr marL="1528237" algn="l" defTabSz="509412" rtl="0" eaLnBrk="1" latinLnBrk="0" hangingPunct="1">
      <a:defRPr sz="2006" kern="1200">
        <a:solidFill>
          <a:schemeClr val="tx1"/>
        </a:solidFill>
        <a:latin typeface="+mn-lt"/>
        <a:ea typeface="+mn-ea"/>
        <a:cs typeface="+mn-cs"/>
      </a:defRPr>
    </a:lvl4pPr>
    <a:lvl5pPr marL="2037649" algn="l" defTabSz="509412" rtl="0" eaLnBrk="1" latinLnBrk="0" hangingPunct="1">
      <a:defRPr sz="2006" kern="1200">
        <a:solidFill>
          <a:schemeClr val="tx1"/>
        </a:solidFill>
        <a:latin typeface="+mn-lt"/>
        <a:ea typeface="+mn-ea"/>
        <a:cs typeface="+mn-cs"/>
      </a:defRPr>
    </a:lvl5pPr>
    <a:lvl6pPr marL="2547061" algn="l" defTabSz="509412" rtl="0" eaLnBrk="1" latinLnBrk="0" hangingPunct="1">
      <a:defRPr sz="2006" kern="1200">
        <a:solidFill>
          <a:schemeClr val="tx1"/>
        </a:solidFill>
        <a:latin typeface="+mn-lt"/>
        <a:ea typeface="+mn-ea"/>
        <a:cs typeface="+mn-cs"/>
      </a:defRPr>
    </a:lvl6pPr>
    <a:lvl7pPr marL="3056473" algn="l" defTabSz="509412" rtl="0" eaLnBrk="1" latinLnBrk="0" hangingPunct="1">
      <a:defRPr sz="2006" kern="1200">
        <a:solidFill>
          <a:schemeClr val="tx1"/>
        </a:solidFill>
        <a:latin typeface="+mn-lt"/>
        <a:ea typeface="+mn-ea"/>
        <a:cs typeface="+mn-cs"/>
      </a:defRPr>
    </a:lvl7pPr>
    <a:lvl8pPr marL="3565886" algn="l" defTabSz="509412" rtl="0" eaLnBrk="1" latinLnBrk="0" hangingPunct="1">
      <a:defRPr sz="2006" kern="1200">
        <a:solidFill>
          <a:schemeClr val="tx1"/>
        </a:solidFill>
        <a:latin typeface="+mn-lt"/>
        <a:ea typeface="+mn-ea"/>
        <a:cs typeface="+mn-cs"/>
      </a:defRPr>
    </a:lvl8pPr>
    <a:lvl9pPr marL="4075298" algn="l" defTabSz="509412" rtl="0" eaLnBrk="1" latinLnBrk="0" hangingPunct="1">
      <a:defRPr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37C5D5"/>
    <a:srgbClr val="A2E1D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2" d="100"/>
          <a:sy n="62" d="100"/>
        </p:scale>
        <p:origin x="68" y="408"/>
      </p:cViewPr>
      <p:guideLst>
        <p:guide orient="horz" pos="2448"/>
        <p:guide pos="31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2414482"/>
            <a:ext cx="8549640" cy="1666028"/>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760" y="4404360"/>
            <a:ext cx="7040880" cy="19862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3A0724-449F-9E47-BE95-B6A83D358131}" type="datetimeFigureOut">
              <a:rPr lang="en-US" smtClean="0"/>
              <a:t>7/20/2015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EDF4F-69EB-7B4F-9912-11D8581FB522}" type="slidenum">
              <a:rPr lang="en-US" smtClean="0"/>
              <a:t>‹#›</a:t>
            </a:fld>
            <a:endParaRPr lang="en-US"/>
          </a:p>
        </p:txBody>
      </p:sp>
    </p:spTree>
    <p:extLst>
      <p:ext uri="{BB962C8B-B14F-4D97-AF65-F5344CB8AC3E}">
        <p14:creationId xmlns:p14="http://schemas.microsoft.com/office/powerpoint/2010/main" val="1015490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3A0724-449F-9E47-BE95-B6A83D358131}" type="datetimeFigureOut">
              <a:rPr lang="en-US" smtClean="0"/>
              <a:t>7/20/2015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EDF4F-69EB-7B4F-9912-11D8581FB522}" type="slidenum">
              <a:rPr lang="en-US" smtClean="0"/>
              <a:t>‹#›</a:t>
            </a:fld>
            <a:endParaRPr lang="en-US"/>
          </a:p>
        </p:txBody>
      </p:sp>
    </p:spTree>
    <p:extLst>
      <p:ext uri="{BB962C8B-B14F-4D97-AF65-F5344CB8AC3E}">
        <p14:creationId xmlns:p14="http://schemas.microsoft.com/office/powerpoint/2010/main" val="426611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340" y="311257"/>
            <a:ext cx="2263140" cy="66317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311257"/>
            <a:ext cx="6621780" cy="663172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3A0724-449F-9E47-BE95-B6A83D358131}" type="datetimeFigureOut">
              <a:rPr lang="en-US" smtClean="0"/>
              <a:t>7/20/2015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EDF4F-69EB-7B4F-9912-11D8581FB522}" type="slidenum">
              <a:rPr lang="en-US" smtClean="0"/>
              <a:t>‹#›</a:t>
            </a:fld>
            <a:endParaRPr lang="en-US"/>
          </a:p>
        </p:txBody>
      </p:sp>
    </p:spTree>
    <p:extLst>
      <p:ext uri="{BB962C8B-B14F-4D97-AF65-F5344CB8AC3E}">
        <p14:creationId xmlns:p14="http://schemas.microsoft.com/office/powerpoint/2010/main" val="2202268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3A0724-449F-9E47-BE95-B6A83D358131}" type="datetimeFigureOut">
              <a:rPr lang="en-US" smtClean="0"/>
              <a:t>7/20/2015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EDF4F-69EB-7B4F-9912-11D8581FB522}" type="slidenum">
              <a:rPr lang="en-US" smtClean="0"/>
              <a:t>‹#›</a:t>
            </a:fld>
            <a:endParaRPr lang="en-US"/>
          </a:p>
        </p:txBody>
      </p:sp>
    </p:spTree>
    <p:extLst>
      <p:ext uri="{BB962C8B-B14F-4D97-AF65-F5344CB8AC3E}">
        <p14:creationId xmlns:p14="http://schemas.microsoft.com/office/powerpoint/2010/main" val="333950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4994487"/>
            <a:ext cx="8549640" cy="154368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4544" y="3294275"/>
            <a:ext cx="8549640" cy="170021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3A0724-449F-9E47-BE95-B6A83D358131}" type="datetimeFigureOut">
              <a:rPr lang="en-US" smtClean="0"/>
              <a:t>7/20/2015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EDF4F-69EB-7B4F-9912-11D8581FB522}" type="slidenum">
              <a:rPr lang="en-US" smtClean="0"/>
              <a:t>‹#›</a:t>
            </a:fld>
            <a:endParaRPr lang="en-US"/>
          </a:p>
        </p:txBody>
      </p:sp>
    </p:spTree>
    <p:extLst>
      <p:ext uri="{BB962C8B-B14F-4D97-AF65-F5344CB8AC3E}">
        <p14:creationId xmlns:p14="http://schemas.microsoft.com/office/powerpoint/2010/main" val="170969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2920" y="1813560"/>
            <a:ext cx="4442460" cy="5129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3020" y="1813560"/>
            <a:ext cx="4442460" cy="5129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3A0724-449F-9E47-BE95-B6A83D358131}" type="datetimeFigureOut">
              <a:rPr lang="en-US" smtClean="0"/>
              <a:t>7/20/2015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DEDF4F-69EB-7B4F-9912-11D8581FB522}" type="slidenum">
              <a:rPr lang="en-US" smtClean="0"/>
              <a:t>‹#›</a:t>
            </a:fld>
            <a:endParaRPr lang="en-US"/>
          </a:p>
        </p:txBody>
      </p:sp>
    </p:spTree>
    <p:extLst>
      <p:ext uri="{BB962C8B-B14F-4D97-AF65-F5344CB8AC3E}">
        <p14:creationId xmlns:p14="http://schemas.microsoft.com/office/powerpoint/2010/main" val="1787522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2920" y="1739795"/>
            <a:ext cx="4444207" cy="72506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2920" y="2464859"/>
            <a:ext cx="4444207" cy="447812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09528" y="1739795"/>
            <a:ext cx="4445953" cy="72506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09528" y="2464859"/>
            <a:ext cx="4445953" cy="447812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3A0724-449F-9E47-BE95-B6A83D358131}" type="datetimeFigureOut">
              <a:rPr lang="en-US" smtClean="0"/>
              <a:t>7/20/2015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DEDF4F-69EB-7B4F-9912-11D8581FB522}" type="slidenum">
              <a:rPr lang="en-US" smtClean="0"/>
              <a:t>‹#›</a:t>
            </a:fld>
            <a:endParaRPr lang="en-US"/>
          </a:p>
        </p:txBody>
      </p:sp>
    </p:spTree>
    <p:extLst>
      <p:ext uri="{BB962C8B-B14F-4D97-AF65-F5344CB8AC3E}">
        <p14:creationId xmlns:p14="http://schemas.microsoft.com/office/powerpoint/2010/main" val="757923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3A0724-449F-9E47-BE95-B6A83D358131}" type="datetimeFigureOut">
              <a:rPr lang="en-US" smtClean="0"/>
              <a:t>7/20/2015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DEDF4F-69EB-7B4F-9912-11D8581FB522}" type="slidenum">
              <a:rPr lang="en-US" smtClean="0"/>
              <a:t>‹#›</a:t>
            </a:fld>
            <a:endParaRPr lang="en-US"/>
          </a:p>
        </p:txBody>
      </p:sp>
    </p:spTree>
    <p:extLst>
      <p:ext uri="{BB962C8B-B14F-4D97-AF65-F5344CB8AC3E}">
        <p14:creationId xmlns:p14="http://schemas.microsoft.com/office/powerpoint/2010/main" val="1950835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3A0724-449F-9E47-BE95-B6A83D358131}" type="datetimeFigureOut">
              <a:rPr lang="en-US" smtClean="0"/>
              <a:t>7/20/2015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DEDF4F-69EB-7B4F-9912-11D8581FB522}" type="slidenum">
              <a:rPr lang="en-US" smtClean="0"/>
              <a:t>‹#›</a:t>
            </a:fld>
            <a:endParaRPr lang="en-US"/>
          </a:p>
        </p:txBody>
      </p:sp>
    </p:spTree>
    <p:extLst>
      <p:ext uri="{BB962C8B-B14F-4D97-AF65-F5344CB8AC3E}">
        <p14:creationId xmlns:p14="http://schemas.microsoft.com/office/powerpoint/2010/main" val="176734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309457"/>
            <a:ext cx="3309144" cy="131699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555" y="309457"/>
            <a:ext cx="5622925" cy="66335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2921" y="1626447"/>
            <a:ext cx="3309144" cy="53165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3A0724-449F-9E47-BE95-B6A83D358131}" type="datetimeFigureOut">
              <a:rPr lang="en-US" smtClean="0"/>
              <a:t>7/20/2015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DEDF4F-69EB-7B4F-9912-11D8581FB522}" type="slidenum">
              <a:rPr lang="en-US" smtClean="0"/>
              <a:t>‹#›</a:t>
            </a:fld>
            <a:endParaRPr lang="en-US"/>
          </a:p>
        </p:txBody>
      </p:sp>
    </p:spTree>
    <p:extLst>
      <p:ext uri="{BB962C8B-B14F-4D97-AF65-F5344CB8AC3E}">
        <p14:creationId xmlns:p14="http://schemas.microsoft.com/office/powerpoint/2010/main" val="2208299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5440680"/>
            <a:ext cx="6035040" cy="642303"/>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517" y="694478"/>
            <a:ext cx="6035040" cy="46634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1517" y="6082983"/>
            <a:ext cx="6035040" cy="91217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3A0724-449F-9E47-BE95-B6A83D358131}" type="datetimeFigureOut">
              <a:rPr lang="en-US" smtClean="0"/>
              <a:t>7/20/2015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DEDF4F-69EB-7B4F-9912-11D8581FB522}" type="slidenum">
              <a:rPr lang="en-US" smtClean="0"/>
              <a:t>‹#›</a:t>
            </a:fld>
            <a:endParaRPr lang="en-US"/>
          </a:p>
        </p:txBody>
      </p:sp>
    </p:spTree>
    <p:extLst>
      <p:ext uri="{BB962C8B-B14F-4D97-AF65-F5344CB8AC3E}">
        <p14:creationId xmlns:p14="http://schemas.microsoft.com/office/powerpoint/2010/main" val="428489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311256"/>
            <a:ext cx="9052560" cy="12954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02920" y="1813560"/>
            <a:ext cx="9052560" cy="51294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02920" y="7203864"/>
            <a:ext cx="2346960" cy="413808"/>
          </a:xfrm>
          <a:prstGeom prst="rect">
            <a:avLst/>
          </a:prstGeom>
        </p:spPr>
        <p:txBody>
          <a:bodyPr vert="horz" lIns="91440" tIns="45720" rIns="91440" bIns="45720" rtlCol="0" anchor="ctr"/>
          <a:lstStyle>
            <a:lvl1pPr algn="l">
              <a:defRPr sz="1200">
                <a:solidFill>
                  <a:schemeClr val="tx1">
                    <a:tint val="75000"/>
                  </a:schemeClr>
                </a:solidFill>
              </a:defRPr>
            </a:lvl1pPr>
          </a:lstStyle>
          <a:p>
            <a:fld id="{1F3A0724-449F-9E47-BE95-B6A83D358131}" type="datetimeFigureOut">
              <a:rPr lang="en-US" smtClean="0"/>
              <a:t>7/20/2015</a:t>
            </a:fld>
            <a:endParaRPr lang="en-US"/>
          </a:p>
        </p:txBody>
      </p:sp>
      <p:sp>
        <p:nvSpPr>
          <p:cNvPr id="5" name="Footer Placeholder 4"/>
          <p:cNvSpPr>
            <a:spLocks noGrp="1"/>
          </p:cNvSpPr>
          <p:nvPr>
            <p:ph type="ftr" sz="quarter" idx="3"/>
          </p:nvPr>
        </p:nvSpPr>
        <p:spPr>
          <a:xfrm>
            <a:off x="3436620" y="7203864"/>
            <a:ext cx="3185160" cy="41380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208520" y="7203864"/>
            <a:ext cx="2346960" cy="413808"/>
          </a:xfrm>
          <a:prstGeom prst="rect">
            <a:avLst/>
          </a:prstGeom>
        </p:spPr>
        <p:txBody>
          <a:bodyPr vert="horz" lIns="91440" tIns="45720" rIns="91440" bIns="45720" rtlCol="0" anchor="ctr"/>
          <a:lstStyle>
            <a:lvl1pPr algn="r">
              <a:defRPr sz="1200">
                <a:solidFill>
                  <a:schemeClr val="tx1">
                    <a:tint val="75000"/>
                  </a:schemeClr>
                </a:solidFill>
              </a:defRPr>
            </a:lvl1pPr>
          </a:lstStyle>
          <a:p>
            <a:fld id="{CADEDF4F-69EB-7B4F-9912-11D8581FB522}" type="slidenum">
              <a:rPr lang="en-US" smtClean="0"/>
              <a:t>‹#›</a:t>
            </a:fld>
            <a:endParaRPr lang="en-US"/>
          </a:p>
        </p:txBody>
      </p:sp>
    </p:spTree>
    <p:extLst>
      <p:ext uri="{BB962C8B-B14F-4D97-AF65-F5344CB8AC3E}">
        <p14:creationId xmlns:p14="http://schemas.microsoft.com/office/powerpoint/2010/main" val="2830776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ryan.doherty@yarde.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1069" y="585801"/>
            <a:ext cx="4030676" cy="954107"/>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New York Chapter Fall Meeting: </a:t>
            </a:r>
          </a:p>
          <a:p>
            <a:r>
              <a:rPr lang="en-US" sz="3600" dirty="0" smtClean="0">
                <a:latin typeface="Arial" panose="020B0604020202020204" pitchFamily="34" charset="0"/>
                <a:cs typeface="Arial" panose="020B0604020202020204" pitchFamily="34" charset="0"/>
              </a:rPr>
              <a:t>2015 </a:t>
            </a:r>
            <a:r>
              <a:rPr lang="en-US" sz="3600" dirty="0">
                <a:latin typeface="Arial" panose="020B0604020202020204" pitchFamily="34" charset="0"/>
                <a:cs typeface="Arial" panose="020B0604020202020204" pitchFamily="34" charset="0"/>
              </a:rPr>
              <a:t>Forecast</a:t>
            </a:r>
            <a:endParaRPr lang="en-US" sz="3600" dirty="0">
              <a:latin typeface="Arial" panose="020B0604020202020204" pitchFamily="34" charset="0"/>
              <a:cs typeface="Arial" panose="020B0604020202020204" pitchFamily="34" charset="0"/>
            </a:endParaRPr>
          </a:p>
        </p:txBody>
      </p:sp>
      <p:sp>
        <p:nvSpPr>
          <p:cNvPr id="5" name="TextBox 4"/>
          <p:cNvSpPr txBox="1"/>
          <p:nvPr/>
        </p:nvSpPr>
        <p:spPr>
          <a:xfrm>
            <a:off x="241069" y="1510412"/>
            <a:ext cx="9614878" cy="1015663"/>
          </a:xfrm>
          <a:prstGeom prst="rect">
            <a:avLst/>
          </a:prstGeom>
          <a:noFill/>
        </p:spPr>
        <p:txBody>
          <a:bodyPr wrap="square" rtlCol="0">
            <a:spAutoFit/>
          </a:bodyPr>
          <a:lstStyle/>
          <a:p>
            <a:r>
              <a:rPr lang="en-US" sz="2000" dirty="0" smtClean="0">
                <a:solidFill>
                  <a:srgbClr val="37C5D5"/>
                </a:solidFill>
                <a:latin typeface="Arial" panose="020B0604020202020204" pitchFamily="34" charset="0"/>
                <a:cs typeface="Arial" panose="020B0604020202020204" pitchFamily="34" charset="0"/>
              </a:rPr>
              <a:t>You are cordially invited to the MSCI New York Chapter Fall Meeting! Find out what MSCI President, Bob Weidner, expects for 2015 and network with other metals executives from the New York area.</a:t>
            </a:r>
            <a:endParaRPr lang="en-US" sz="2000" dirty="0">
              <a:solidFill>
                <a:srgbClr val="37C5D5"/>
              </a:solidFill>
              <a:latin typeface="Arial" panose="020B0604020202020204" pitchFamily="34" charset="0"/>
              <a:cs typeface="Arial" panose="020B0604020202020204" pitchFamily="34" charset="0"/>
            </a:endParaRPr>
          </a:p>
        </p:txBody>
      </p:sp>
      <p:sp>
        <p:nvSpPr>
          <p:cNvPr id="6" name="TextBox 5"/>
          <p:cNvSpPr txBox="1"/>
          <p:nvPr/>
        </p:nvSpPr>
        <p:spPr>
          <a:xfrm>
            <a:off x="251564" y="2667179"/>
            <a:ext cx="3561105" cy="1815882"/>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Where: The Landmark</a:t>
            </a:r>
          </a:p>
          <a:p>
            <a:r>
              <a:rPr lang="en-US" sz="1600" dirty="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     26 Rt. 17 South</a:t>
            </a:r>
          </a:p>
          <a:p>
            <a:r>
              <a:rPr lang="en-US" sz="1600" dirty="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     East Rutherford, NJ 07073</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When: Wednesday, November </a:t>
            </a:r>
            <a:r>
              <a:rPr lang="en-US" sz="1600" dirty="0" smtClean="0">
                <a:latin typeface="Arial" panose="020B0604020202020204" pitchFamily="34" charset="0"/>
                <a:cs typeface="Arial" panose="020B0604020202020204" pitchFamily="34" charset="0"/>
              </a:rPr>
              <a:t>28</a:t>
            </a:r>
            <a:endParaRPr lang="en-US" sz="1600" dirty="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Cost: $00 per person</a:t>
            </a:r>
            <a:endParaRPr lang="en-US" sz="1600" dirty="0">
              <a:latin typeface="Arial" panose="020B0604020202020204" pitchFamily="34" charset="0"/>
              <a:cs typeface="Arial" panose="020B0604020202020204" pitchFamily="34" charset="0"/>
            </a:endParaRPr>
          </a:p>
        </p:txBody>
      </p:sp>
      <p:sp>
        <p:nvSpPr>
          <p:cNvPr id="9" name="TextBox 8"/>
          <p:cNvSpPr txBox="1"/>
          <p:nvPr/>
        </p:nvSpPr>
        <p:spPr>
          <a:xfrm>
            <a:off x="6400069" y="2667179"/>
            <a:ext cx="3455878" cy="3570208"/>
          </a:xfrm>
          <a:prstGeom prst="rect">
            <a:avLst/>
          </a:prstGeom>
          <a:solidFill>
            <a:srgbClr val="37C5D5"/>
          </a:solidFill>
        </p:spPr>
        <p:txBody>
          <a:bodyPr wrap="square" lIns="91440" tIns="182880" bIns="91440" rtlCol="0">
            <a:spAutoFit/>
          </a:bodyPr>
          <a:lstStyle/>
          <a:p>
            <a:r>
              <a:rPr lang="en-US" sz="1800" dirty="0">
                <a:latin typeface="Arial" panose="020B0604020202020204" pitchFamily="34" charset="0"/>
                <a:cs typeface="Arial" panose="020B0604020202020204" pitchFamily="34" charset="0"/>
              </a:rPr>
              <a:t>About Bob Weidner</a:t>
            </a: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Bob Weidner serves as president and </a:t>
            </a:r>
            <a:r>
              <a:rPr lang="en-US" sz="1400" dirty="0" smtClean="0">
                <a:latin typeface="Arial" panose="020B0604020202020204" pitchFamily="34" charset="0"/>
                <a:cs typeface="Arial" panose="020B0604020202020204" pitchFamily="34" charset="0"/>
              </a:rPr>
              <a:t>CEO of </a:t>
            </a:r>
            <a:r>
              <a:rPr lang="en-US" sz="1400" dirty="0">
                <a:latin typeface="Arial" panose="020B0604020202020204" pitchFamily="34" charset="0"/>
                <a:cs typeface="Arial" panose="020B0604020202020204" pitchFamily="34" charset="0"/>
              </a:rPr>
              <a:t>the Metals Service Center Institute (MSCI) and is current Chairman of the National Association of Wholesaler-Distributors’ Association Executives </a:t>
            </a:r>
            <a:r>
              <a:rPr lang="en-US" sz="1400" dirty="0" smtClean="0">
                <a:latin typeface="Arial" panose="020B0604020202020204" pitchFamily="34" charset="0"/>
                <a:cs typeface="Arial" panose="020B0604020202020204" pitchFamily="34" charset="0"/>
              </a:rPr>
              <a:t>Council </a:t>
            </a:r>
            <a:r>
              <a:rPr lang="en-US" sz="1400" dirty="0">
                <a:latin typeface="Arial" panose="020B0604020202020204" pitchFamily="34" charset="0"/>
                <a:cs typeface="Arial" panose="020B0604020202020204" pitchFamily="34" charset="0"/>
              </a:rPr>
              <a:t>(AEC) and a member of the </a:t>
            </a:r>
            <a:r>
              <a:rPr lang="en-US" sz="1400" dirty="0" smtClean="0">
                <a:latin typeface="Arial" panose="020B0604020202020204" pitchFamily="34" charset="0"/>
                <a:cs typeface="Arial" panose="020B0604020202020204" pitchFamily="34" charset="0"/>
              </a:rPr>
              <a:t>NAW </a:t>
            </a:r>
            <a:r>
              <a:rPr lang="en-US" sz="1400" dirty="0">
                <a:latin typeface="Arial" panose="020B0604020202020204" pitchFamily="34" charset="0"/>
                <a:cs typeface="Arial" panose="020B0604020202020204" pitchFamily="34" charset="0"/>
              </a:rPr>
              <a:t>Board of Directors. </a:t>
            </a:r>
            <a:r>
              <a:rPr lang="en-US" sz="1400" dirty="0">
                <a:latin typeface="Arial" panose="020B0604020202020204" pitchFamily="34" charset="0"/>
                <a:cs typeface="Arial" panose="020B0604020202020204" pitchFamily="34" charset="0"/>
              </a:rPr>
              <a:t>He is also a member of the U.S. Chamber of Commerce’s Association  Committee of 100. In addition, Bob is a member and </a:t>
            </a:r>
          </a:p>
          <a:p>
            <a:r>
              <a:rPr lang="en-US" sz="1400" dirty="0">
                <a:latin typeface="Arial" panose="020B0604020202020204" pitchFamily="34" charset="0"/>
                <a:cs typeface="Arial" panose="020B0604020202020204" pitchFamily="34" charset="0"/>
              </a:rPr>
              <a:t>2</a:t>
            </a:r>
            <a:r>
              <a:rPr lang="en-US" sz="1400" baseline="30000" dirty="0">
                <a:latin typeface="Arial" panose="020B0604020202020204" pitchFamily="34" charset="0"/>
                <a:cs typeface="Arial" panose="020B0604020202020204" pitchFamily="34" charset="0"/>
              </a:rPr>
              <a:t>nd</a:t>
            </a:r>
            <a:r>
              <a:rPr lang="en-US" sz="1400" dirty="0">
                <a:latin typeface="Arial" panose="020B0604020202020204" pitchFamily="34" charset="0"/>
                <a:cs typeface="Arial" panose="020B0604020202020204" pitchFamily="34" charset="0"/>
              </a:rPr>
              <a:t> Vice Chair of the Council of Manufacturing</a:t>
            </a:r>
            <a:r>
              <a:rPr lang="en-US" sz="1400"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Executives of the National Association of Manufacturers.</a:t>
            </a:r>
            <a:endParaRPr lang="en-US" sz="1400" dirty="0">
              <a:latin typeface="Arial" panose="020B0604020202020204" pitchFamily="34" charset="0"/>
              <a:cs typeface="Arial" panose="020B0604020202020204" pitchFamily="34" charset="0"/>
            </a:endParaRPr>
          </a:p>
        </p:txBody>
      </p:sp>
      <p:pic>
        <p:nvPicPr>
          <p:cNvPr id="11" name="Picture 10"/>
          <p:cNvPicPr>
            <a:picLocks noChangeAspect="1"/>
          </p:cNvPicPr>
          <p:nvPr/>
        </p:nvPicPr>
        <p:blipFill rotWithShape="1">
          <a:blip r:embed="rId2">
            <a:extLst>
              <a:ext uri="{28A0092B-C50C-407E-A947-70E740481C1C}">
                <a14:useLocalDpi xmlns:a14="http://schemas.microsoft.com/office/drawing/2010/main" val="0"/>
              </a:ext>
            </a:extLst>
          </a:blip>
          <a:srcRect l="5425" t="1" r="22696" b="5145"/>
          <a:stretch/>
        </p:blipFill>
        <p:spPr>
          <a:xfrm>
            <a:off x="3915295" y="2662296"/>
            <a:ext cx="2369127" cy="2084271"/>
          </a:xfrm>
          <a:prstGeom prst="rect">
            <a:avLst/>
          </a:prstGeom>
        </p:spPr>
      </p:pic>
      <p:sp>
        <p:nvSpPr>
          <p:cNvPr id="12" name="TextBox 11"/>
          <p:cNvSpPr txBox="1"/>
          <p:nvPr/>
        </p:nvSpPr>
        <p:spPr>
          <a:xfrm>
            <a:off x="124691" y="4684337"/>
            <a:ext cx="6274494" cy="709681"/>
          </a:xfrm>
          <a:prstGeom prst="rect">
            <a:avLst/>
          </a:prstGeom>
          <a:noFill/>
        </p:spPr>
        <p:txBody>
          <a:bodyPr wrap="square" rtlCol="0">
            <a:spAutoFit/>
          </a:bodyPr>
          <a:lstStyle/>
          <a:p>
            <a:r>
              <a:rPr lang="en-US" dirty="0"/>
              <a:t>- - - - - - - - - - - - - - - - - - - - - - - - - - - - - - - - - - - - - - - - - - - - - - </a:t>
            </a:r>
            <a:endParaRPr lang="en-US" dirty="0"/>
          </a:p>
        </p:txBody>
      </p:sp>
      <p:sp>
        <p:nvSpPr>
          <p:cNvPr id="13" name="TextBox 12"/>
          <p:cNvSpPr txBox="1"/>
          <p:nvPr/>
        </p:nvSpPr>
        <p:spPr>
          <a:xfrm rot="5400000">
            <a:off x="4858208" y="5827510"/>
            <a:ext cx="2559278" cy="709681"/>
          </a:xfrm>
          <a:prstGeom prst="rect">
            <a:avLst/>
          </a:prstGeom>
          <a:noFill/>
        </p:spPr>
        <p:txBody>
          <a:bodyPr wrap="square" rtlCol="0">
            <a:spAutoFit/>
          </a:bodyPr>
          <a:lstStyle/>
          <a:p>
            <a:r>
              <a:rPr lang="en-US" dirty="0"/>
              <a:t>- - - - - - - - - - - - - - - - - - -  </a:t>
            </a:r>
            <a:endParaRPr lang="en-US" dirty="0"/>
          </a:p>
        </p:txBody>
      </p:sp>
      <p:sp>
        <p:nvSpPr>
          <p:cNvPr id="14" name="TextBox 13"/>
          <p:cNvSpPr txBox="1"/>
          <p:nvPr/>
        </p:nvSpPr>
        <p:spPr>
          <a:xfrm>
            <a:off x="241069" y="4902711"/>
            <a:ext cx="6240731" cy="461665"/>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Registration Form: New York Chapter Fall Meeting – Nov. 28, 2012 – The Landmark</a:t>
            </a:r>
          </a:p>
          <a:p>
            <a:r>
              <a:rPr lang="en-US" sz="1200" i="1" dirty="0">
                <a:latin typeface="Arial" panose="020B0604020202020204" pitchFamily="34" charset="0"/>
                <a:cs typeface="Arial" panose="020B0604020202020204" pitchFamily="34" charset="0"/>
              </a:rPr>
              <a:t>Please make photocopies for additional registrants. </a:t>
            </a:r>
            <a:r>
              <a:rPr lang="en-US" sz="1200" dirty="0">
                <a:latin typeface="Arial" panose="020B0604020202020204" pitchFamily="34" charset="0"/>
                <a:cs typeface="Arial" panose="020B0604020202020204" pitchFamily="34" charset="0"/>
              </a:rPr>
              <a:t>Cut-off Date: November XX, </a:t>
            </a:r>
            <a:r>
              <a:rPr lang="en-US" sz="1200" dirty="0" smtClean="0">
                <a:latin typeface="Arial" panose="020B0604020202020204" pitchFamily="34" charset="0"/>
                <a:cs typeface="Arial" panose="020B0604020202020204" pitchFamily="34" charset="0"/>
              </a:rPr>
              <a:t>2015</a:t>
            </a:r>
            <a:endParaRPr lang="en-US" sz="1100" dirty="0">
              <a:latin typeface="Arial" panose="020B0604020202020204" pitchFamily="34" charset="0"/>
              <a:cs typeface="Arial" panose="020B0604020202020204" pitchFamily="34" charset="0"/>
            </a:endParaRPr>
          </a:p>
        </p:txBody>
      </p:sp>
      <p:sp>
        <p:nvSpPr>
          <p:cNvPr id="15" name="TextBox 14"/>
          <p:cNvSpPr txBox="1"/>
          <p:nvPr/>
        </p:nvSpPr>
        <p:spPr>
          <a:xfrm>
            <a:off x="251564" y="5360370"/>
            <a:ext cx="5799166"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Name</a:t>
            </a:r>
            <a:r>
              <a:rPr lang="en-US" sz="1200" dirty="0" smtClean="0">
                <a:latin typeface="Arial" panose="020B0604020202020204" pitchFamily="34" charset="0"/>
                <a:cs typeface="Arial" panose="020B0604020202020204" pitchFamily="34" charset="0"/>
              </a:rPr>
              <a:t>________________________________ </a:t>
            </a:r>
            <a:r>
              <a:rPr lang="en-US" sz="1200" dirty="0">
                <a:latin typeface="Arial" panose="020B0604020202020204" pitchFamily="34" charset="0"/>
                <a:cs typeface="Arial" panose="020B0604020202020204" pitchFamily="34" charset="0"/>
              </a:rPr>
              <a:t>Company</a:t>
            </a:r>
            <a:r>
              <a:rPr lang="en-US" sz="1200" dirty="0" smtClean="0">
                <a:latin typeface="Arial" panose="020B0604020202020204" pitchFamily="34" charset="0"/>
                <a:cs typeface="Arial" panose="020B0604020202020204" pitchFamily="34" charset="0"/>
              </a:rPr>
              <a:t>_____________________</a:t>
            </a:r>
            <a:endParaRPr lang="en-US" sz="1200" dirty="0">
              <a:latin typeface="Arial" panose="020B0604020202020204" pitchFamily="34" charset="0"/>
              <a:cs typeface="Arial" panose="020B0604020202020204" pitchFamily="34" charset="0"/>
            </a:endParaRPr>
          </a:p>
        </p:txBody>
      </p:sp>
      <p:sp>
        <p:nvSpPr>
          <p:cNvPr id="16" name="TextBox 15"/>
          <p:cNvSpPr txBox="1"/>
          <p:nvPr/>
        </p:nvSpPr>
        <p:spPr>
          <a:xfrm>
            <a:off x="251564" y="5629966"/>
            <a:ext cx="5777041"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Address</a:t>
            </a:r>
            <a:r>
              <a:rPr lang="en-US" sz="1200" dirty="0" smtClean="0">
                <a:latin typeface="Arial" panose="020B0604020202020204" pitchFamily="34" charset="0"/>
                <a:cs typeface="Arial" panose="020B0604020202020204" pitchFamily="34" charset="0"/>
              </a:rPr>
              <a:t>________________________ </a:t>
            </a:r>
            <a:r>
              <a:rPr lang="en-US" sz="1200" dirty="0">
                <a:latin typeface="Arial" panose="020B0604020202020204" pitchFamily="34" charset="0"/>
                <a:cs typeface="Arial" panose="020B0604020202020204" pitchFamily="34" charset="0"/>
              </a:rPr>
              <a:t>City, State, Zip_______________________</a:t>
            </a:r>
            <a:endParaRPr lang="en-US" sz="1200" dirty="0">
              <a:latin typeface="Arial" panose="020B0604020202020204" pitchFamily="34" charset="0"/>
              <a:cs typeface="Arial" panose="020B0604020202020204" pitchFamily="34" charset="0"/>
            </a:endParaRPr>
          </a:p>
        </p:txBody>
      </p:sp>
      <p:sp>
        <p:nvSpPr>
          <p:cNvPr id="17" name="TextBox 16"/>
          <p:cNvSpPr txBox="1"/>
          <p:nvPr/>
        </p:nvSpPr>
        <p:spPr>
          <a:xfrm>
            <a:off x="241069" y="5906965"/>
            <a:ext cx="5787536"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Phone/</a:t>
            </a:r>
            <a:r>
              <a:rPr lang="en-US" sz="1200" dirty="0" err="1">
                <a:latin typeface="Arial" panose="020B0604020202020204" pitchFamily="34" charset="0"/>
                <a:cs typeface="Arial" panose="020B0604020202020204" pitchFamily="34" charset="0"/>
              </a:rPr>
              <a:t>Fax</a:t>
            </a:r>
            <a:r>
              <a:rPr lang="en-US" sz="1200" dirty="0" err="1" smtClean="0">
                <a:latin typeface="Arial" panose="020B0604020202020204" pitchFamily="34" charset="0"/>
                <a:cs typeface="Arial" panose="020B0604020202020204" pitchFamily="34" charset="0"/>
              </a:rPr>
              <a:t>____________________Email</a:t>
            </a:r>
            <a:r>
              <a:rPr lang="en-US" sz="1200" dirty="0" smtClean="0">
                <a:latin typeface="Arial" panose="020B0604020202020204" pitchFamily="34" charset="0"/>
                <a:cs typeface="Arial" panose="020B0604020202020204" pitchFamily="34" charset="0"/>
              </a:rPr>
              <a:t>_________________________________</a:t>
            </a:r>
            <a:endParaRPr lang="en-US" sz="1200" dirty="0">
              <a:latin typeface="Arial" panose="020B0604020202020204" pitchFamily="34" charset="0"/>
              <a:cs typeface="Arial" panose="020B0604020202020204" pitchFamily="34" charset="0"/>
            </a:endParaRPr>
          </a:p>
        </p:txBody>
      </p:sp>
      <p:sp>
        <p:nvSpPr>
          <p:cNvPr id="18" name="TextBox 17"/>
          <p:cNvSpPr txBox="1"/>
          <p:nvPr/>
        </p:nvSpPr>
        <p:spPr>
          <a:xfrm>
            <a:off x="251564" y="6201840"/>
            <a:ext cx="8079971" cy="646331"/>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Please </a:t>
            </a:r>
            <a:r>
              <a:rPr lang="en-US" sz="1200" dirty="0">
                <a:latin typeface="Arial" panose="020B0604020202020204" pitchFamily="34" charset="0"/>
                <a:cs typeface="Arial" panose="020B0604020202020204" pitchFamily="34" charset="0"/>
              </a:rPr>
              <a:t>I</a:t>
            </a:r>
            <a:r>
              <a:rPr lang="en-US" sz="1200" dirty="0">
                <a:latin typeface="Arial" panose="020B0604020202020204" pitchFamily="34" charset="0"/>
                <a:cs typeface="Arial" panose="020B0604020202020204" pitchFamily="34" charset="0"/>
              </a:rPr>
              <a:t>ndicate Payment:☐$00 per MSCI Member ☐$00 per </a:t>
            </a:r>
            <a:r>
              <a:rPr lang="en-US" sz="1200" dirty="0" smtClean="0">
                <a:latin typeface="Arial" panose="020B0604020202020204" pitchFamily="34" charset="0"/>
                <a:cs typeface="Arial" panose="020B0604020202020204" pitchFamily="34" charset="0"/>
              </a:rPr>
              <a:t>Non-member</a:t>
            </a:r>
            <a:endParaRPr lang="en-US" sz="1200" dirty="0">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Payment Method: ☐Check payable to MSCI New York Chapter </a:t>
            </a:r>
            <a:r>
              <a:rPr lang="en-US" sz="1200" dirty="0" smtClean="0">
                <a:latin typeface="Arial" panose="020B0604020202020204" pitchFamily="34" charset="0"/>
                <a:cs typeface="Arial" panose="020B0604020202020204" pitchFamily="34" charset="0"/>
              </a:rPr>
              <a:t>-OR- </a:t>
            </a:r>
          </a:p>
          <a:p>
            <a:r>
              <a:rPr lang="en-US" sz="1200" dirty="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MasterCard ☐Visa ☐AMEX   </a:t>
            </a:r>
            <a:endParaRPr lang="en-US" sz="1200" dirty="0">
              <a:latin typeface="Arial" panose="020B0604020202020204" pitchFamily="34" charset="0"/>
              <a:cs typeface="Arial" panose="020B0604020202020204" pitchFamily="34" charset="0"/>
            </a:endParaRPr>
          </a:p>
        </p:txBody>
      </p:sp>
      <p:sp>
        <p:nvSpPr>
          <p:cNvPr id="19" name="TextBox 18"/>
          <p:cNvSpPr txBox="1"/>
          <p:nvPr/>
        </p:nvSpPr>
        <p:spPr>
          <a:xfrm>
            <a:off x="251564" y="6827176"/>
            <a:ext cx="5678454" cy="569387"/>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Name on Card</a:t>
            </a:r>
            <a:r>
              <a:rPr lang="en-US" sz="1200" dirty="0" smtClean="0">
                <a:latin typeface="Arial" panose="020B0604020202020204" pitchFamily="34" charset="0"/>
                <a:cs typeface="Arial" panose="020B0604020202020204" pitchFamily="34" charset="0"/>
              </a:rPr>
              <a:t>____________________________________________________</a:t>
            </a:r>
            <a:endParaRPr lang="en-US" sz="1200" dirty="0">
              <a:latin typeface="Arial" panose="020B0604020202020204" pitchFamily="34" charset="0"/>
              <a:cs typeface="Arial" panose="020B0604020202020204" pitchFamily="34" charset="0"/>
            </a:endParaRPr>
          </a:p>
          <a:p>
            <a:endParaRPr lang="en-US" sz="700" dirty="0">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Account Number</a:t>
            </a:r>
            <a:r>
              <a:rPr lang="en-US" sz="1200" dirty="0" smtClean="0">
                <a:latin typeface="Arial" panose="020B0604020202020204" pitchFamily="34" charset="0"/>
                <a:cs typeface="Arial" panose="020B0604020202020204" pitchFamily="34" charset="0"/>
              </a:rPr>
              <a:t>______________________ </a:t>
            </a:r>
            <a:r>
              <a:rPr lang="en-US" sz="1200" dirty="0">
                <a:latin typeface="Arial" panose="020B0604020202020204" pitchFamily="34" charset="0"/>
                <a:cs typeface="Arial" panose="020B0604020202020204" pitchFamily="34" charset="0"/>
              </a:rPr>
              <a:t>CSV______ </a:t>
            </a:r>
            <a:r>
              <a:rPr lang="en-US" sz="1200" dirty="0" smtClean="0">
                <a:latin typeface="Arial" panose="020B0604020202020204" pitchFamily="34" charset="0"/>
                <a:cs typeface="Arial" panose="020B0604020202020204" pitchFamily="34" charset="0"/>
              </a:rPr>
              <a:t>Exp. </a:t>
            </a:r>
            <a:r>
              <a:rPr lang="en-US" sz="1200" dirty="0">
                <a:latin typeface="Arial" panose="020B0604020202020204" pitchFamily="34" charset="0"/>
                <a:cs typeface="Arial" panose="020B0604020202020204" pitchFamily="34" charset="0"/>
              </a:rPr>
              <a:t>Date__________</a:t>
            </a:r>
            <a:endParaRPr lang="en-US" sz="1200" dirty="0">
              <a:latin typeface="Arial" panose="020B0604020202020204" pitchFamily="34" charset="0"/>
              <a:cs typeface="Arial" panose="020B0604020202020204" pitchFamily="34" charset="0"/>
            </a:endParaRPr>
          </a:p>
        </p:txBody>
      </p:sp>
      <p:sp>
        <p:nvSpPr>
          <p:cNvPr id="20" name="TextBox 19"/>
          <p:cNvSpPr txBox="1"/>
          <p:nvPr/>
        </p:nvSpPr>
        <p:spPr>
          <a:xfrm>
            <a:off x="6305681" y="6352532"/>
            <a:ext cx="3550266" cy="938719"/>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Send </a:t>
            </a:r>
            <a:r>
              <a:rPr lang="en-US" sz="1100" dirty="0">
                <a:latin typeface="Arial" panose="020B0604020202020204" pitchFamily="34" charset="0"/>
                <a:cs typeface="Arial" panose="020B0604020202020204" pitchFamily="34" charset="0"/>
              </a:rPr>
              <a:t>form &amp;</a:t>
            </a:r>
            <a:r>
              <a:rPr lang="en-US" sz="1100" dirty="0" smtClean="0">
                <a:latin typeface="Arial" panose="020B0604020202020204" pitchFamily="34" charset="0"/>
                <a:cs typeface="Arial" panose="020B0604020202020204" pitchFamily="34" charset="0"/>
              </a:rPr>
              <a:t> </a:t>
            </a:r>
            <a:r>
              <a:rPr lang="en-US" sz="1100" dirty="0">
                <a:latin typeface="Arial" panose="020B0604020202020204" pitchFamily="34" charset="0"/>
                <a:cs typeface="Arial" panose="020B0604020202020204" pitchFamily="34" charset="0"/>
              </a:rPr>
              <a:t>payment to the MSCI New York </a:t>
            </a:r>
            <a:r>
              <a:rPr lang="en-US" sz="1100" dirty="0" smtClean="0">
                <a:latin typeface="Arial" panose="020B0604020202020204" pitchFamily="34" charset="0"/>
                <a:cs typeface="Arial" panose="020B0604020202020204" pitchFamily="34" charset="0"/>
              </a:rPr>
              <a:t>Chapter:</a:t>
            </a:r>
            <a:br>
              <a:rPr lang="en-US" sz="1100" dirty="0" smtClean="0">
                <a:latin typeface="Arial" panose="020B0604020202020204" pitchFamily="34" charset="0"/>
                <a:cs typeface="Arial" panose="020B0604020202020204" pitchFamily="34" charset="0"/>
              </a:rPr>
            </a:br>
            <a:r>
              <a:rPr lang="en-US" sz="1100" dirty="0" smtClean="0">
                <a:latin typeface="Arial" panose="020B0604020202020204" pitchFamily="34" charset="0"/>
                <a:cs typeface="Arial" panose="020B0604020202020204" pitchFamily="34" charset="0"/>
              </a:rPr>
              <a:t>Bryan </a:t>
            </a:r>
            <a:r>
              <a:rPr lang="en-US" sz="1100" dirty="0">
                <a:latin typeface="Arial" panose="020B0604020202020204" pitchFamily="34" charset="0"/>
                <a:cs typeface="Arial" panose="020B0604020202020204" pitchFamily="34" charset="0"/>
              </a:rPr>
              <a:t>Doherty </a:t>
            </a:r>
            <a:r>
              <a:rPr lang="en-US" sz="1100" dirty="0" smtClean="0">
                <a:latin typeface="Arial" panose="020B0604020202020204" pitchFamily="34" charset="0"/>
                <a:cs typeface="Arial" panose="020B0604020202020204" pitchFamily="34" charset="0"/>
              </a:rPr>
              <a:t>at </a:t>
            </a:r>
            <a:r>
              <a:rPr lang="en-US" sz="1100" dirty="0" err="1" smtClean="0">
                <a:latin typeface="Arial" panose="020B0604020202020204" pitchFamily="34" charset="0"/>
                <a:cs typeface="Arial" panose="020B0604020202020204" pitchFamily="34" charset="0"/>
              </a:rPr>
              <a:t>Yarde</a:t>
            </a:r>
            <a:r>
              <a:rPr lang="en-US" sz="1100" dirty="0" smtClean="0">
                <a:latin typeface="Arial" panose="020B0604020202020204" pitchFamily="34" charset="0"/>
                <a:cs typeface="Arial" panose="020B0604020202020204" pitchFamily="34" charset="0"/>
              </a:rPr>
              <a:t> Metals </a:t>
            </a:r>
            <a:br>
              <a:rPr lang="en-US" sz="1100" dirty="0" smtClean="0">
                <a:latin typeface="Arial" panose="020B0604020202020204" pitchFamily="34" charset="0"/>
                <a:cs typeface="Arial" panose="020B0604020202020204" pitchFamily="34" charset="0"/>
              </a:rPr>
            </a:br>
            <a:r>
              <a:rPr lang="en-US" sz="1100" dirty="0" smtClean="0">
                <a:latin typeface="Arial" panose="020B0604020202020204" pitchFamily="34" charset="0"/>
                <a:cs typeface="Arial" panose="020B0604020202020204" pitchFamily="34" charset="0"/>
              </a:rPr>
              <a:t>603 </a:t>
            </a:r>
            <a:r>
              <a:rPr lang="en-US" sz="1100" dirty="0">
                <a:latin typeface="Arial" panose="020B0604020202020204" pitchFamily="34" charset="0"/>
                <a:cs typeface="Arial" panose="020B0604020202020204" pitchFamily="34" charset="0"/>
              </a:rPr>
              <a:t>Murray </a:t>
            </a:r>
            <a:r>
              <a:rPr lang="en-US" sz="1100" dirty="0" smtClean="0">
                <a:latin typeface="Arial" panose="020B0604020202020204" pitchFamily="34" charset="0"/>
                <a:cs typeface="Arial" panose="020B0604020202020204" pitchFamily="34" charset="0"/>
              </a:rPr>
              <a:t>Road, East </a:t>
            </a:r>
            <a:r>
              <a:rPr lang="en-US" sz="1100" dirty="0">
                <a:latin typeface="Arial" panose="020B0604020202020204" pitchFamily="34" charset="0"/>
                <a:cs typeface="Arial" panose="020B0604020202020204" pitchFamily="34" charset="0"/>
              </a:rPr>
              <a:t>Hanover, NJ </a:t>
            </a:r>
            <a:r>
              <a:rPr lang="en-US" sz="1100" dirty="0" smtClean="0">
                <a:latin typeface="Arial" panose="020B0604020202020204" pitchFamily="34" charset="0"/>
                <a:cs typeface="Arial" panose="020B0604020202020204" pitchFamily="34" charset="0"/>
              </a:rPr>
              <a:t>07936</a:t>
            </a:r>
            <a:r>
              <a:rPr lang="en-US" sz="1050" dirty="0" smtClean="0">
                <a:latin typeface="Arial" panose="020B0604020202020204" pitchFamily="34" charset="0"/>
                <a:cs typeface="Arial" panose="020B0604020202020204" pitchFamily="34" charset="0"/>
              </a:rPr>
              <a:t> </a:t>
            </a:r>
            <a:r>
              <a:rPr lang="en-US" sz="1050" dirty="0">
                <a:latin typeface="Arial" panose="020B0604020202020204" pitchFamily="34" charset="0"/>
                <a:cs typeface="Arial" panose="020B0604020202020204" pitchFamily="34" charset="0"/>
              </a:rPr>
              <a:t/>
            </a:r>
            <a:br>
              <a:rPr lang="en-US" sz="1050" dirty="0">
                <a:latin typeface="Arial" panose="020B0604020202020204" pitchFamily="34" charset="0"/>
                <a:cs typeface="Arial" panose="020B0604020202020204" pitchFamily="34" charset="0"/>
              </a:rPr>
            </a:br>
            <a:r>
              <a:rPr lang="en-US" sz="1100" dirty="0" smtClean="0">
                <a:latin typeface="Arial" panose="020B0604020202020204" pitchFamily="34" charset="0"/>
                <a:cs typeface="Arial" panose="020B0604020202020204" pitchFamily="34" charset="0"/>
              </a:rPr>
              <a:t>Email: </a:t>
            </a:r>
            <a:r>
              <a:rPr lang="en-US" sz="1100" dirty="0" smtClean="0">
                <a:solidFill>
                  <a:srgbClr val="000000"/>
                </a:solidFill>
                <a:latin typeface="Arial" panose="020B0604020202020204" pitchFamily="34" charset="0"/>
                <a:cs typeface="Arial" panose="020B0604020202020204" pitchFamily="34" charset="0"/>
                <a:hlinkClick r:id="rId3"/>
              </a:rPr>
              <a:t>bryan.doherty@yarde.com</a:t>
            </a:r>
            <a:r>
              <a:rPr lang="en-US" sz="1100" dirty="0" smtClean="0">
                <a:solidFill>
                  <a:srgbClr val="000000"/>
                </a:solidFill>
                <a:latin typeface="Arial" panose="020B0604020202020204" pitchFamily="34" charset="0"/>
                <a:cs typeface="Arial" panose="020B0604020202020204" pitchFamily="34" charset="0"/>
              </a:rPr>
              <a:t/>
            </a:r>
            <a:br>
              <a:rPr lang="en-US" sz="1100" dirty="0" smtClean="0">
                <a:solidFill>
                  <a:srgbClr val="000000"/>
                </a:solidFill>
                <a:latin typeface="Arial" panose="020B0604020202020204" pitchFamily="34" charset="0"/>
                <a:cs typeface="Arial" panose="020B0604020202020204" pitchFamily="34" charset="0"/>
              </a:rPr>
            </a:br>
            <a:r>
              <a:rPr lang="en-US" sz="1100" dirty="0" smtClean="0">
                <a:latin typeface="Arial" panose="020B0604020202020204" pitchFamily="34" charset="0"/>
                <a:cs typeface="Arial" panose="020B0604020202020204" pitchFamily="34" charset="0"/>
              </a:rPr>
              <a:t>Phone</a:t>
            </a:r>
            <a:r>
              <a:rPr lang="en-US" sz="1100" dirty="0">
                <a:latin typeface="Arial" panose="020B0604020202020204" pitchFamily="34" charset="0"/>
                <a:cs typeface="Arial" panose="020B0604020202020204" pitchFamily="34" charset="0"/>
              </a:rPr>
              <a:t>: (973) 463-1166 / Fax: (860) 406-6454</a:t>
            </a: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04754" y="403963"/>
            <a:ext cx="4915229" cy="1012835"/>
          </a:xfrm>
          <a:prstGeom prst="rect">
            <a:avLst/>
          </a:prstGeom>
        </p:spPr>
      </p:pic>
    </p:spTree>
    <p:extLst>
      <p:ext uri="{BB962C8B-B14F-4D97-AF65-F5344CB8AC3E}">
        <p14:creationId xmlns:p14="http://schemas.microsoft.com/office/powerpoint/2010/main" val="9982303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1069" y="585801"/>
            <a:ext cx="4030676" cy="954107"/>
          </a:xfrm>
          <a:prstGeom prst="rect">
            <a:avLst/>
          </a:prstGeom>
          <a:noFill/>
        </p:spPr>
        <p:txBody>
          <a:bodyPr wrap="square" rtlCol="0">
            <a:spAutoFit/>
          </a:bodyPr>
          <a:lstStyle/>
          <a:p>
            <a:r>
              <a:rPr lang="en-US" sz="2000" dirty="0" smtClean="0">
                <a:latin typeface="Arial" panose="020B0604020202020204" pitchFamily="34" charset="0"/>
                <a:cs typeface="Arial" panose="020B0604020202020204" pitchFamily="34" charset="0"/>
              </a:rPr>
              <a:t>Title</a:t>
            </a:r>
            <a:endParaRPr lang="en-US" sz="2000" dirty="0">
              <a:latin typeface="Arial" panose="020B0604020202020204" pitchFamily="34" charset="0"/>
              <a:cs typeface="Arial" panose="020B0604020202020204" pitchFamily="34" charset="0"/>
            </a:endParaRPr>
          </a:p>
          <a:p>
            <a:r>
              <a:rPr lang="en-US" sz="3600" dirty="0" smtClean="0">
                <a:latin typeface="Arial" panose="020B0604020202020204" pitchFamily="34" charset="0"/>
                <a:cs typeface="Arial" panose="020B0604020202020204" pitchFamily="34" charset="0"/>
              </a:rPr>
              <a:t>Subtitle</a:t>
            </a:r>
            <a:endParaRPr lang="en-US" sz="3600" dirty="0">
              <a:latin typeface="Arial" panose="020B0604020202020204" pitchFamily="34" charset="0"/>
              <a:cs typeface="Arial" panose="020B0604020202020204" pitchFamily="34" charset="0"/>
            </a:endParaRPr>
          </a:p>
        </p:txBody>
      </p:sp>
      <p:sp>
        <p:nvSpPr>
          <p:cNvPr id="5" name="TextBox 4"/>
          <p:cNvSpPr txBox="1"/>
          <p:nvPr/>
        </p:nvSpPr>
        <p:spPr>
          <a:xfrm>
            <a:off x="241069" y="1510412"/>
            <a:ext cx="9614878" cy="1015663"/>
          </a:xfrm>
          <a:prstGeom prst="rect">
            <a:avLst/>
          </a:prstGeom>
          <a:noFill/>
        </p:spPr>
        <p:txBody>
          <a:bodyPr wrap="square" rtlCol="0">
            <a:spAutoFit/>
          </a:bodyPr>
          <a:lstStyle/>
          <a:p>
            <a:r>
              <a:rPr lang="en-US" sz="2000" dirty="0" smtClean="0">
                <a:solidFill>
                  <a:srgbClr val="37C5D5"/>
                </a:solidFill>
                <a:latin typeface="Arial" panose="020B0604020202020204" pitchFamily="34" charset="0"/>
                <a:cs typeface="Arial" panose="020B0604020202020204" pitchFamily="34" charset="0"/>
              </a:rPr>
              <a:t>Intro copy here ----------------------------------------------------------------------------------------------------------------------------------------------------------------------------------------------------------------------------------------------------------------------------------------------------------------------</a:t>
            </a:r>
            <a:r>
              <a:rPr lang="en-US" sz="2000" dirty="0" smtClean="0">
                <a:solidFill>
                  <a:srgbClr val="37C5D5"/>
                </a:solidFill>
                <a:latin typeface="Arial" panose="020B0604020202020204" pitchFamily="34" charset="0"/>
                <a:cs typeface="Arial" panose="020B0604020202020204" pitchFamily="34" charset="0"/>
                <a:sym typeface="Wingdings" panose="05000000000000000000" pitchFamily="2" charset="2"/>
              </a:rPr>
              <a:t></a:t>
            </a:r>
            <a:endParaRPr lang="en-US" sz="2000" dirty="0">
              <a:solidFill>
                <a:srgbClr val="37C5D5"/>
              </a:solidFill>
              <a:latin typeface="Arial" panose="020B0604020202020204" pitchFamily="34" charset="0"/>
              <a:cs typeface="Arial" panose="020B0604020202020204" pitchFamily="34" charset="0"/>
            </a:endParaRPr>
          </a:p>
        </p:txBody>
      </p:sp>
      <p:sp>
        <p:nvSpPr>
          <p:cNvPr id="6" name="TextBox 5"/>
          <p:cNvSpPr txBox="1"/>
          <p:nvPr/>
        </p:nvSpPr>
        <p:spPr>
          <a:xfrm>
            <a:off x="251564" y="2667179"/>
            <a:ext cx="3561105" cy="1323439"/>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Where: </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When</a:t>
            </a:r>
            <a:r>
              <a:rPr lang="en-US" sz="1600" dirty="0" smtClean="0">
                <a:latin typeface="Arial" panose="020B0604020202020204" pitchFamily="34" charset="0"/>
                <a:cs typeface="Arial" panose="020B0604020202020204" pitchFamily="34" charset="0"/>
              </a:rPr>
              <a:t>:</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Cost</a:t>
            </a:r>
            <a:r>
              <a:rPr lang="en-US" sz="1600" dirty="0" smtClean="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p:txBody>
      </p:sp>
      <p:sp>
        <p:nvSpPr>
          <p:cNvPr id="9" name="TextBox 8"/>
          <p:cNvSpPr txBox="1"/>
          <p:nvPr/>
        </p:nvSpPr>
        <p:spPr>
          <a:xfrm>
            <a:off x="6400069" y="2667179"/>
            <a:ext cx="3455878" cy="3570208"/>
          </a:xfrm>
          <a:prstGeom prst="rect">
            <a:avLst/>
          </a:prstGeom>
          <a:solidFill>
            <a:srgbClr val="37C5D5"/>
          </a:solidFill>
        </p:spPr>
        <p:txBody>
          <a:bodyPr wrap="square" lIns="91440" tIns="182880" bIns="91440" rtlCol="0">
            <a:spAutoFit/>
          </a:bodyPr>
          <a:lstStyle/>
          <a:p>
            <a:r>
              <a:rPr lang="en-US" sz="1800" dirty="0" smtClean="0">
                <a:latin typeface="Arial" panose="020B0604020202020204" pitchFamily="34" charset="0"/>
                <a:cs typeface="Arial" panose="020B0604020202020204" pitchFamily="34" charset="0"/>
              </a:rPr>
              <a:t>Additional Info</a:t>
            </a:r>
            <a:endParaRPr lang="en-US" sz="18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r>
              <a:rPr lang="en-US" sz="1400" dirty="0" smtClean="0">
                <a:latin typeface="Arial" panose="020B0604020202020204" pitchFamily="34" charset="0"/>
                <a:cs typeface="Arial" panose="020B0604020202020204" pitchFamily="34" charset="0"/>
              </a:rPr>
              <a:t>Details</a:t>
            </a:r>
          </a:p>
          <a:p>
            <a:endParaRPr lang="en-US" sz="1400" dirty="0">
              <a:latin typeface="Arial" panose="020B0604020202020204" pitchFamily="34" charset="0"/>
              <a:cs typeface="Arial" panose="020B0604020202020204" pitchFamily="34" charset="0"/>
            </a:endParaRPr>
          </a:p>
          <a:p>
            <a:endParaRPr lang="en-US" sz="1400" dirty="0" smtClean="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endParaRPr lang="en-US" sz="1400" dirty="0" smtClean="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endParaRPr lang="en-US" sz="1400" dirty="0" smtClean="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endParaRPr lang="en-US" sz="1400" dirty="0" smtClean="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endParaRPr lang="en-US" sz="1400" dirty="0" smtClean="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p:txBody>
      </p:sp>
      <p:sp>
        <p:nvSpPr>
          <p:cNvPr id="12" name="TextBox 11"/>
          <p:cNvSpPr txBox="1"/>
          <p:nvPr/>
        </p:nvSpPr>
        <p:spPr>
          <a:xfrm>
            <a:off x="124691" y="4684337"/>
            <a:ext cx="6274494" cy="709681"/>
          </a:xfrm>
          <a:prstGeom prst="rect">
            <a:avLst/>
          </a:prstGeom>
          <a:noFill/>
        </p:spPr>
        <p:txBody>
          <a:bodyPr wrap="square" rtlCol="0">
            <a:spAutoFit/>
          </a:bodyPr>
          <a:lstStyle/>
          <a:p>
            <a:r>
              <a:rPr lang="en-US" dirty="0"/>
              <a:t>- - - - - - - - - - - - - - - - - - - - - - - - - - - - - - - - - - - - - - - - - - - - - - </a:t>
            </a:r>
            <a:endParaRPr lang="en-US" dirty="0"/>
          </a:p>
        </p:txBody>
      </p:sp>
      <p:sp>
        <p:nvSpPr>
          <p:cNvPr id="13" name="TextBox 12"/>
          <p:cNvSpPr txBox="1"/>
          <p:nvPr/>
        </p:nvSpPr>
        <p:spPr>
          <a:xfrm rot="5400000">
            <a:off x="4858208" y="5827510"/>
            <a:ext cx="2559278" cy="709681"/>
          </a:xfrm>
          <a:prstGeom prst="rect">
            <a:avLst/>
          </a:prstGeom>
          <a:noFill/>
        </p:spPr>
        <p:txBody>
          <a:bodyPr wrap="square" rtlCol="0">
            <a:spAutoFit/>
          </a:bodyPr>
          <a:lstStyle/>
          <a:p>
            <a:r>
              <a:rPr lang="en-US" dirty="0"/>
              <a:t>- - - - - - - - - - - - - - - - - - -  </a:t>
            </a:r>
            <a:endParaRPr lang="en-US" dirty="0"/>
          </a:p>
        </p:txBody>
      </p:sp>
      <p:sp>
        <p:nvSpPr>
          <p:cNvPr id="14" name="TextBox 13"/>
          <p:cNvSpPr txBox="1"/>
          <p:nvPr/>
        </p:nvSpPr>
        <p:spPr>
          <a:xfrm>
            <a:off x="241069" y="4902711"/>
            <a:ext cx="6240731" cy="461665"/>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Registration </a:t>
            </a:r>
            <a:r>
              <a:rPr lang="en-US" sz="1200" dirty="0" smtClean="0">
                <a:latin typeface="Arial" panose="020B0604020202020204" pitchFamily="34" charset="0"/>
                <a:cs typeface="Arial" panose="020B0604020202020204" pitchFamily="34" charset="0"/>
              </a:rPr>
              <a:t>Form: [Event Name]– [Event Date] </a:t>
            </a:r>
            <a:r>
              <a:rPr lang="en-US" sz="1200" dirty="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[Event Place]</a:t>
            </a:r>
            <a:endParaRPr lang="en-US" sz="1200" dirty="0">
              <a:latin typeface="Arial" panose="020B0604020202020204" pitchFamily="34" charset="0"/>
              <a:cs typeface="Arial" panose="020B0604020202020204" pitchFamily="34" charset="0"/>
            </a:endParaRPr>
          </a:p>
          <a:p>
            <a:r>
              <a:rPr lang="en-US" sz="1200" i="1" dirty="0">
                <a:latin typeface="Arial" panose="020B0604020202020204" pitchFamily="34" charset="0"/>
                <a:cs typeface="Arial" panose="020B0604020202020204" pitchFamily="34" charset="0"/>
              </a:rPr>
              <a:t>Please make photocopies for additional registrants. </a:t>
            </a:r>
            <a:r>
              <a:rPr lang="en-US" sz="1200" dirty="0">
                <a:latin typeface="Arial" panose="020B0604020202020204" pitchFamily="34" charset="0"/>
                <a:cs typeface="Arial" panose="020B0604020202020204" pitchFamily="34" charset="0"/>
              </a:rPr>
              <a:t>Cut-off Date: </a:t>
            </a:r>
            <a:r>
              <a:rPr lang="en-US" sz="1200" dirty="0" smtClean="0">
                <a:latin typeface="Arial" panose="020B0604020202020204" pitchFamily="34" charset="0"/>
                <a:cs typeface="Arial" panose="020B0604020202020204" pitchFamily="34" charset="0"/>
              </a:rPr>
              <a:t>[Cut-off Date]</a:t>
            </a:r>
            <a:endParaRPr lang="en-US" sz="1100" dirty="0">
              <a:latin typeface="Arial" panose="020B0604020202020204" pitchFamily="34" charset="0"/>
              <a:cs typeface="Arial" panose="020B0604020202020204" pitchFamily="34" charset="0"/>
            </a:endParaRPr>
          </a:p>
        </p:txBody>
      </p:sp>
      <p:sp>
        <p:nvSpPr>
          <p:cNvPr id="15" name="TextBox 14"/>
          <p:cNvSpPr txBox="1"/>
          <p:nvPr/>
        </p:nvSpPr>
        <p:spPr>
          <a:xfrm>
            <a:off x="251564" y="5360370"/>
            <a:ext cx="5799166"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Name</a:t>
            </a:r>
            <a:r>
              <a:rPr lang="en-US" sz="1200" dirty="0" smtClean="0">
                <a:latin typeface="Arial" panose="020B0604020202020204" pitchFamily="34" charset="0"/>
                <a:cs typeface="Arial" panose="020B0604020202020204" pitchFamily="34" charset="0"/>
              </a:rPr>
              <a:t>________________________________ </a:t>
            </a:r>
            <a:r>
              <a:rPr lang="en-US" sz="1200" dirty="0">
                <a:latin typeface="Arial" panose="020B0604020202020204" pitchFamily="34" charset="0"/>
                <a:cs typeface="Arial" panose="020B0604020202020204" pitchFamily="34" charset="0"/>
              </a:rPr>
              <a:t>Company</a:t>
            </a:r>
            <a:r>
              <a:rPr lang="en-US" sz="1200" dirty="0" smtClean="0">
                <a:latin typeface="Arial" panose="020B0604020202020204" pitchFamily="34" charset="0"/>
                <a:cs typeface="Arial" panose="020B0604020202020204" pitchFamily="34" charset="0"/>
              </a:rPr>
              <a:t>_____________________</a:t>
            </a:r>
            <a:endParaRPr lang="en-US" sz="1200" dirty="0">
              <a:latin typeface="Arial" panose="020B0604020202020204" pitchFamily="34" charset="0"/>
              <a:cs typeface="Arial" panose="020B0604020202020204" pitchFamily="34" charset="0"/>
            </a:endParaRPr>
          </a:p>
        </p:txBody>
      </p:sp>
      <p:sp>
        <p:nvSpPr>
          <p:cNvPr id="16" name="TextBox 15"/>
          <p:cNvSpPr txBox="1"/>
          <p:nvPr/>
        </p:nvSpPr>
        <p:spPr>
          <a:xfrm>
            <a:off x="251564" y="5629966"/>
            <a:ext cx="5777041"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Address</a:t>
            </a:r>
            <a:r>
              <a:rPr lang="en-US" sz="1200" dirty="0" smtClean="0">
                <a:latin typeface="Arial" panose="020B0604020202020204" pitchFamily="34" charset="0"/>
                <a:cs typeface="Arial" panose="020B0604020202020204" pitchFamily="34" charset="0"/>
              </a:rPr>
              <a:t>________________________ </a:t>
            </a:r>
            <a:r>
              <a:rPr lang="en-US" sz="1200" dirty="0">
                <a:latin typeface="Arial" panose="020B0604020202020204" pitchFamily="34" charset="0"/>
                <a:cs typeface="Arial" panose="020B0604020202020204" pitchFamily="34" charset="0"/>
              </a:rPr>
              <a:t>City, State, Zip_______________________</a:t>
            </a:r>
            <a:endParaRPr lang="en-US" sz="1200" dirty="0">
              <a:latin typeface="Arial" panose="020B0604020202020204" pitchFamily="34" charset="0"/>
              <a:cs typeface="Arial" panose="020B0604020202020204" pitchFamily="34" charset="0"/>
            </a:endParaRPr>
          </a:p>
        </p:txBody>
      </p:sp>
      <p:sp>
        <p:nvSpPr>
          <p:cNvPr id="17" name="TextBox 16"/>
          <p:cNvSpPr txBox="1"/>
          <p:nvPr/>
        </p:nvSpPr>
        <p:spPr>
          <a:xfrm>
            <a:off x="241069" y="5906965"/>
            <a:ext cx="5787536"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Phone/</a:t>
            </a:r>
            <a:r>
              <a:rPr lang="en-US" sz="1200" dirty="0" err="1">
                <a:latin typeface="Arial" panose="020B0604020202020204" pitchFamily="34" charset="0"/>
                <a:cs typeface="Arial" panose="020B0604020202020204" pitchFamily="34" charset="0"/>
              </a:rPr>
              <a:t>Fax</a:t>
            </a:r>
            <a:r>
              <a:rPr lang="en-US" sz="1200" dirty="0" err="1" smtClean="0">
                <a:latin typeface="Arial" panose="020B0604020202020204" pitchFamily="34" charset="0"/>
                <a:cs typeface="Arial" panose="020B0604020202020204" pitchFamily="34" charset="0"/>
              </a:rPr>
              <a:t>____________________Email</a:t>
            </a:r>
            <a:r>
              <a:rPr lang="en-US" sz="1200" dirty="0" smtClean="0">
                <a:latin typeface="Arial" panose="020B0604020202020204" pitchFamily="34" charset="0"/>
                <a:cs typeface="Arial" panose="020B0604020202020204" pitchFamily="34" charset="0"/>
              </a:rPr>
              <a:t>_________________________________</a:t>
            </a:r>
            <a:endParaRPr lang="en-US" sz="1200" dirty="0">
              <a:latin typeface="Arial" panose="020B0604020202020204" pitchFamily="34" charset="0"/>
              <a:cs typeface="Arial" panose="020B0604020202020204" pitchFamily="34" charset="0"/>
            </a:endParaRPr>
          </a:p>
        </p:txBody>
      </p:sp>
      <p:sp>
        <p:nvSpPr>
          <p:cNvPr id="18" name="TextBox 17"/>
          <p:cNvSpPr txBox="1"/>
          <p:nvPr/>
        </p:nvSpPr>
        <p:spPr>
          <a:xfrm>
            <a:off x="251564" y="6201840"/>
            <a:ext cx="8079971" cy="646331"/>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Please </a:t>
            </a:r>
            <a:r>
              <a:rPr lang="en-US" sz="1200" dirty="0">
                <a:latin typeface="Arial" panose="020B0604020202020204" pitchFamily="34" charset="0"/>
                <a:cs typeface="Arial" panose="020B0604020202020204" pitchFamily="34" charset="0"/>
              </a:rPr>
              <a:t>I</a:t>
            </a:r>
            <a:r>
              <a:rPr lang="en-US" sz="1200" dirty="0">
                <a:latin typeface="Arial" panose="020B0604020202020204" pitchFamily="34" charset="0"/>
                <a:cs typeface="Arial" panose="020B0604020202020204" pitchFamily="34" charset="0"/>
              </a:rPr>
              <a:t>ndicate Payment:☐$00 per MSCI Member ☐$00 per </a:t>
            </a:r>
            <a:r>
              <a:rPr lang="en-US" sz="1200" dirty="0" smtClean="0">
                <a:latin typeface="Arial" panose="020B0604020202020204" pitchFamily="34" charset="0"/>
                <a:cs typeface="Arial" panose="020B0604020202020204" pitchFamily="34" charset="0"/>
              </a:rPr>
              <a:t>Non-member</a:t>
            </a:r>
            <a:endParaRPr lang="en-US" sz="1200" dirty="0">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Payment Method: ☐Check payable to MSCI New York Chapter </a:t>
            </a:r>
            <a:r>
              <a:rPr lang="en-US" sz="1200" dirty="0" smtClean="0">
                <a:latin typeface="Arial" panose="020B0604020202020204" pitchFamily="34" charset="0"/>
                <a:cs typeface="Arial" panose="020B0604020202020204" pitchFamily="34" charset="0"/>
              </a:rPr>
              <a:t>-OR- </a:t>
            </a:r>
          </a:p>
          <a:p>
            <a:r>
              <a:rPr lang="en-US" sz="1200" dirty="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MasterCard ☐Visa ☐AMEX   </a:t>
            </a:r>
            <a:endParaRPr lang="en-US" sz="1200" dirty="0">
              <a:latin typeface="Arial" panose="020B0604020202020204" pitchFamily="34" charset="0"/>
              <a:cs typeface="Arial" panose="020B0604020202020204" pitchFamily="34" charset="0"/>
            </a:endParaRPr>
          </a:p>
        </p:txBody>
      </p:sp>
      <p:sp>
        <p:nvSpPr>
          <p:cNvPr id="19" name="TextBox 18"/>
          <p:cNvSpPr txBox="1"/>
          <p:nvPr/>
        </p:nvSpPr>
        <p:spPr>
          <a:xfrm>
            <a:off x="251564" y="6827176"/>
            <a:ext cx="5678454" cy="569387"/>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Name on Card</a:t>
            </a:r>
            <a:r>
              <a:rPr lang="en-US" sz="1200" dirty="0" smtClean="0">
                <a:latin typeface="Arial" panose="020B0604020202020204" pitchFamily="34" charset="0"/>
                <a:cs typeface="Arial" panose="020B0604020202020204" pitchFamily="34" charset="0"/>
              </a:rPr>
              <a:t>____________________________________________________</a:t>
            </a:r>
            <a:endParaRPr lang="en-US" sz="1200" dirty="0">
              <a:latin typeface="Arial" panose="020B0604020202020204" pitchFamily="34" charset="0"/>
              <a:cs typeface="Arial" panose="020B0604020202020204" pitchFamily="34" charset="0"/>
            </a:endParaRPr>
          </a:p>
          <a:p>
            <a:endParaRPr lang="en-US" sz="700" dirty="0">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Account Number</a:t>
            </a:r>
            <a:r>
              <a:rPr lang="en-US" sz="1200" dirty="0" smtClean="0">
                <a:latin typeface="Arial" panose="020B0604020202020204" pitchFamily="34" charset="0"/>
                <a:cs typeface="Arial" panose="020B0604020202020204" pitchFamily="34" charset="0"/>
              </a:rPr>
              <a:t>______________________ </a:t>
            </a:r>
            <a:r>
              <a:rPr lang="en-US" sz="1200" dirty="0">
                <a:latin typeface="Arial" panose="020B0604020202020204" pitchFamily="34" charset="0"/>
                <a:cs typeface="Arial" panose="020B0604020202020204" pitchFamily="34" charset="0"/>
              </a:rPr>
              <a:t>CSV______ </a:t>
            </a:r>
            <a:r>
              <a:rPr lang="en-US" sz="1200" dirty="0" smtClean="0">
                <a:latin typeface="Arial" panose="020B0604020202020204" pitchFamily="34" charset="0"/>
                <a:cs typeface="Arial" panose="020B0604020202020204" pitchFamily="34" charset="0"/>
              </a:rPr>
              <a:t>Exp. </a:t>
            </a:r>
            <a:r>
              <a:rPr lang="en-US" sz="1200" dirty="0">
                <a:latin typeface="Arial" panose="020B0604020202020204" pitchFamily="34" charset="0"/>
                <a:cs typeface="Arial" panose="020B0604020202020204" pitchFamily="34" charset="0"/>
              </a:rPr>
              <a:t>Date__________</a:t>
            </a:r>
            <a:endParaRPr lang="en-US" sz="1200" dirty="0">
              <a:latin typeface="Arial" panose="020B0604020202020204" pitchFamily="34" charset="0"/>
              <a:cs typeface="Arial" panose="020B0604020202020204" pitchFamily="34" charset="0"/>
            </a:endParaRPr>
          </a:p>
        </p:txBody>
      </p:sp>
      <p:sp>
        <p:nvSpPr>
          <p:cNvPr id="20" name="TextBox 19"/>
          <p:cNvSpPr txBox="1"/>
          <p:nvPr/>
        </p:nvSpPr>
        <p:spPr>
          <a:xfrm>
            <a:off x="6305681" y="6352532"/>
            <a:ext cx="3550266" cy="938719"/>
          </a:xfrm>
          <a:prstGeom prst="rect">
            <a:avLst/>
          </a:prstGeom>
          <a:noFill/>
        </p:spPr>
        <p:txBody>
          <a:bodyPr wrap="square" rtlCol="0">
            <a:spAutoFit/>
          </a:bodyPr>
          <a:lstStyle/>
          <a:p>
            <a:r>
              <a:rPr lang="en-US" sz="1100" dirty="0" smtClean="0">
                <a:latin typeface="Arial" panose="020B0604020202020204" pitchFamily="34" charset="0"/>
                <a:cs typeface="Arial" panose="020B0604020202020204" pitchFamily="34" charset="0"/>
              </a:rPr>
              <a:t>Send </a:t>
            </a:r>
            <a:r>
              <a:rPr lang="en-US" sz="1100" dirty="0">
                <a:latin typeface="Arial" panose="020B0604020202020204" pitchFamily="34" charset="0"/>
                <a:cs typeface="Arial" panose="020B0604020202020204" pitchFamily="34" charset="0"/>
              </a:rPr>
              <a:t>form &amp;</a:t>
            </a:r>
            <a:r>
              <a:rPr lang="en-US" sz="1100" dirty="0" smtClean="0">
                <a:latin typeface="Arial" panose="020B0604020202020204" pitchFamily="34" charset="0"/>
                <a:cs typeface="Arial" panose="020B0604020202020204" pitchFamily="34" charset="0"/>
              </a:rPr>
              <a:t> </a:t>
            </a:r>
            <a:r>
              <a:rPr lang="en-US" sz="1100" dirty="0">
                <a:latin typeface="Arial" panose="020B0604020202020204" pitchFamily="34" charset="0"/>
                <a:cs typeface="Arial" panose="020B0604020202020204" pitchFamily="34" charset="0"/>
              </a:rPr>
              <a:t>payment to the </a:t>
            </a:r>
            <a:r>
              <a:rPr lang="en-US" sz="1100" dirty="0" smtClean="0">
                <a:latin typeface="Arial" panose="020B0604020202020204" pitchFamily="34" charset="0"/>
                <a:cs typeface="Arial" panose="020B0604020202020204" pitchFamily="34" charset="0"/>
              </a:rPr>
              <a:t>[Chapter Name]:</a:t>
            </a:r>
            <a:br>
              <a:rPr lang="en-US" sz="1100" dirty="0" smtClean="0">
                <a:latin typeface="Arial" panose="020B0604020202020204" pitchFamily="34" charset="0"/>
                <a:cs typeface="Arial" panose="020B0604020202020204" pitchFamily="34" charset="0"/>
              </a:rPr>
            </a:br>
            <a:r>
              <a:rPr lang="en-US" sz="1100" dirty="0" smtClean="0">
                <a:latin typeface="Arial" panose="020B0604020202020204" pitchFamily="34" charset="0"/>
                <a:cs typeface="Arial" panose="020B0604020202020204" pitchFamily="34" charset="0"/>
              </a:rPr>
              <a:t>[Name of contact]</a:t>
            </a:r>
            <a:br>
              <a:rPr lang="en-US" sz="1100" dirty="0" smtClean="0">
                <a:latin typeface="Arial" panose="020B0604020202020204" pitchFamily="34" charset="0"/>
                <a:cs typeface="Arial" panose="020B0604020202020204" pitchFamily="34" charset="0"/>
              </a:rPr>
            </a:br>
            <a:r>
              <a:rPr lang="en-US" sz="1100" dirty="0" smtClean="0">
                <a:latin typeface="Arial" panose="020B0604020202020204" pitchFamily="34" charset="0"/>
                <a:cs typeface="Arial" panose="020B0604020202020204" pitchFamily="34" charset="0"/>
              </a:rPr>
              <a:t>[Address]</a:t>
            </a:r>
            <a:r>
              <a:rPr lang="en-US" sz="1050" dirty="0">
                <a:latin typeface="Arial" panose="020B0604020202020204" pitchFamily="34" charset="0"/>
                <a:cs typeface="Arial" panose="020B0604020202020204" pitchFamily="34" charset="0"/>
              </a:rPr>
              <a:t/>
            </a:r>
            <a:br>
              <a:rPr lang="en-US" sz="1050" dirty="0">
                <a:latin typeface="Arial" panose="020B0604020202020204" pitchFamily="34" charset="0"/>
                <a:cs typeface="Arial" panose="020B0604020202020204" pitchFamily="34" charset="0"/>
              </a:rPr>
            </a:br>
            <a:r>
              <a:rPr lang="en-US" sz="1100" dirty="0" smtClean="0">
                <a:latin typeface="Arial" panose="020B0604020202020204" pitchFamily="34" charset="0"/>
                <a:cs typeface="Arial" panose="020B0604020202020204" pitchFamily="34" charset="0"/>
              </a:rPr>
              <a:t>Email: </a:t>
            </a:r>
            <a:r>
              <a:rPr lang="en-US" sz="1100" dirty="0" smtClean="0">
                <a:solidFill>
                  <a:srgbClr val="000000"/>
                </a:solidFill>
                <a:latin typeface="Arial" panose="020B0604020202020204" pitchFamily="34" charset="0"/>
                <a:cs typeface="Arial" panose="020B0604020202020204" pitchFamily="34" charset="0"/>
              </a:rPr>
              <a:t>[email]</a:t>
            </a:r>
            <a:br>
              <a:rPr lang="en-US" sz="1100" dirty="0" smtClean="0">
                <a:solidFill>
                  <a:srgbClr val="000000"/>
                </a:solidFill>
                <a:latin typeface="Arial" panose="020B0604020202020204" pitchFamily="34" charset="0"/>
                <a:cs typeface="Arial" panose="020B0604020202020204" pitchFamily="34" charset="0"/>
              </a:rPr>
            </a:br>
            <a:r>
              <a:rPr lang="en-US" sz="1100" dirty="0" smtClean="0">
                <a:latin typeface="Arial" panose="020B0604020202020204" pitchFamily="34" charset="0"/>
                <a:cs typeface="Arial" panose="020B0604020202020204" pitchFamily="34" charset="0"/>
              </a:rPr>
              <a:t>Phone</a:t>
            </a:r>
            <a:r>
              <a:rPr lang="en-US" sz="1100" dirty="0">
                <a:latin typeface="Arial" panose="020B0604020202020204" pitchFamily="34" charset="0"/>
                <a:cs typeface="Arial" panose="020B0604020202020204" pitchFamily="34" charset="0"/>
              </a:rPr>
              <a:t>: </a:t>
            </a:r>
            <a:r>
              <a:rPr lang="en-US" sz="1100" dirty="0" smtClean="0">
                <a:latin typeface="Arial" panose="020B0604020202020204" pitchFamily="34" charset="0"/>
                <a:cs typeface="Arial" panose="020B0604020202020204" pitchFamily="34" charset="0"/>
              </a:rPr>
              <a:t>[phone]/ </a:t>
            </a:r>
            <a:r>
              <a:rPr lang="en-US" sz="1100" dirty="0">
                <a:latin typeface="Arial" panose="020B0604020202020204" pitchFamily="34" charset="0"/>
                <a:cs typeface="Arial" panose="020B0604020202020204" pitchFamily="34" charset="0"/>
              </a:rPr>
              <a:t>Fax: </a:t>
            </a:r>
            <a:r>
              <a:rPr lang="en-US" sz="1100" dirty="0" smtClean="0">
                <a:latin typeface="Arial" panose="020B0604020202020204" pitchFamily="34" charset="0"/>
                <a:cs typeface="Arial" panose="020B0604020202020204" pitchFamily="34" charset="0"/>
              </a:rPr>
              <a:t>[fax]</a:t>
            </a:r>
            <a:endParaRPr lang="en-US" sz="1100" dirty="0">
              <a:latin typeface="Arial" panose="020B0604020202020204" pitchFamily="34" charset="0"/>
              <a:cs typeface="Arial" panose="020B0604020202020204" pitchFamily="34" charset="0"/>
            </a:endParaRPr>
          </a:p>
        </p:txBody>
      </p:sp>
      <p:sp>
        <p:nvSpPr>
          <p:cNvPr id="21" name="Rectangle 20"/>
          <p:cNvSpPr/>
          <p:nvPr/>
        </p:nvSpPr>
        <p:spPr>
          <a:xfrm>
            <a:off x="4505266" y="311791"/>
            <a:ext cx="5117160" cy="1042477"/>
          </a:xfrm>
          <a:prstGeom prst="rect">
            <a:avLst/>
          </a:prstGeom>
          <a:solidFill>
            <a:schemeClr val="accent6">
              <a:lumMod val="75000"/>
              <a:alpha val="70000"/>
            </a:schemeClr>
          </a:solidFill>
          <a:ln>
            <a:solidFill>
              <a:srgbClr val="E46C0A"/>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[MSCI Chapter Logo]</a:t>
            </a:r>
            <a:endParaRPr lang="en-US" dirty="0">
              <a:latin typeface="Arial" panose="020B0604020202020204" pitchFamily="34" charset="0"/>
              <a:cs typeface="Arial" panose="020B0604020202020204" pitchFamily="34" charset="0"/>
            </a:endParaRPr>
          </a:p>
        </p:txBody>
      </p:sp>
      <p:sp>
        <p:nvSpPr>
          <p:cNvPr id="22" name="Rectangle 21"/>
          <p:cNvSpPr/>
          <p:nvPr/>
        </p:nvSpPr>
        <p:spPr>
          <a:xfrm>
            <a:off x="3928316" y="2613817"/>
            <a:ext cx="2356106" cy="2170579"/>
          </a:xfrm>
          <a:prstGeom prst="rect">
            <a:avLst/>
          </a:prstGeom>
          <a:solidFill>
            <a:schemeClr val="accent6">
              <a:lumMod val="75000"/>
              <a:alpha val="70000"/>
            </a:schemeClr>
          </a:solidFill>
          <a:ln>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[Insert photo </a:t>
            </a:r>
            <a:r>
              <a:rPr lang="en-US" dirty="0" smtClean="0">
                <a:latin typeface="Arial" panose="020B0604020202020204" pitchFamily="34" charset="0"/>
                <a:cs typeface="Arial" panose="020B0604020202020204" pitchFamily="34" charset="0"/>
              </a:rPr>
              <a:t>here of speaker </a:t>
            </a:r>
            <a:r>
              <a:rPr lang="en-US" dirty="0">
                <a:latin typeface="Arial" panose="020B0604020202020204" pitchFamily="34" charset="0"/>
                <a:cs typeface="Arial" panose="020B0604020202020204" pitchFamily="34" charset="0"/>
              </a:rPr>
              <a:t>or </a:t>
            </a:r>
            <a:r>
              <a:rPr lang="en-US" dirty="0" smtClean="0">
                <a:latin typeface="Arial" panose="020B0604020202020204" pitchFamily="34" charset="0"/>
                <a:cs typeface="Arial" panose="020B0604020202020204" pitchFamily="34" charset="0"/>
              </a:rPr>
              <a:t>location. </a:t>
            </a:r>
            <a:r>
              <a:rPr lang="en-US" dirty="0">
                <a:latin typeface="Arial" panose="020B0604020202020204" pitchFamily="34" charset="0"/>
                <a:cs typeface="Arial" panose="020B0604020202020204" pitchFamily="34" charset="0"/>
              </a:rPr>
              <a:t>No clip art.]</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3589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380</TotalTime>
  <Words>496</Words>
  <Application>Microsoft Office PowerPoint</Application>
  <PresentationFormat>Custom</PresentationFormat>
  <Paragraphs>65</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Wingdings</vt:lpstr>
      <vt:lpstr>Office Theme</vt:lpstr>
      <vt:lpstr>PowerPoint Presentation</vt:lpstr>
      <vt:lpstr>PowerPoint Presentation</vt:lpstr>
    </vt:vector>
  </TitlesOfParts>
  <Company>MSCI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Riddle</dc:creator>
  <cp:lastModifiedBy>Ashley DeVecht</cp:lastModifiedBy>
  <cp:revision>15</cp:revision>
  <cp:lastPrinted>2015-06-23T14:32:03Z</cp:lastPrinted>
  <dcterms:created xsi:type="dcterms:W3CDTF">2015-06-16T15:19:31Z</dcterms:created>
  <dcterms:modified xsi:type="dcterms:W3CDTF">2015-07-20T14:16:01Z</dcterms:modified>
</cp:coreProperties>
</file>