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Lst>
  <p:sldSz cx="10058400" cy="7772400"/>
  <p:notesSz cx="6858000" cy="9144000"/>
  <p:defaultTextStyle>
    <a:defPPr>
      <a:defRPr lang="en-US"/>
    </a:defPPr>
    <a:lvl1pPr marL="0" algn="l" defTabSz="509412" rtl="0" eaLnBrk="1" latinLnBrk="0" hangingPunct="1">
      <a:defRPr sz="2006" kern="1200">
        <a:solidFill>
          <a:schemeClr val="tx1"/>
        </a:solidFill>
        <a:latin typeface="+mn-lt"/>
        <a:ea typeface="+mn-ea"/>
        <a:cs typeface="+mn-cs"/>
      </a:defRPr>
    </a:lvl1pPr>
    <a:lvl2pPr marL="509412" algn="l" defTabSz="509412" rtl="0" eaLnBrk="1" latinLnBrk="0" hangingPunct="1">
      <a:defRPr sz="2006" kern="1200">
        <a:solidFill>
          <a:schemeClr val="tx1"/>
        </a:solidFill>
        <a:latin typeface="+mn-lt"/>
        <a:ea typeface="+mn-ea"/>
        <a:cs typeface="+mn-cs"/>
      </a:defRPr>
    </a:lvl2pPr>
    <a:lvl3pPr marL="1018824" algn="l" defTabSz="509412" rtl="0" eaLnBrk="1" latinLnBrk="0" hangingPunct="1">
      <a:defRPr sz="2006" kern="1200">
        <a:solidFill>
          <a:schemeClr val="tx1"/>
        </a:solidFill>
        <a:latin typeface="+mn-lt"/>
        <a:ea typeface="+mn-ea"/>
        <a:cs typeface="+mn-cs"/>
      </a:defRPr>
    </a:lvl3pPr>
    <a:lvl4pPr marL="1528237" algn="l" defTabSz="509412" rtl="0" eaLnBrk="1" latinLnBrk="0" hangingPunct="1">
      <a:defRPr sz="2006" kern="1200">
        <a:solidFill>
          <a:schemeClr val="tx1"/>
        </a:solidFill>
        <a:latin typeface="+mn-lt"/>
        <a:ea typeface="+mn-ea"/>
        <a:cs typeface="+mn-cs"/>
      </a:defRPr>
    </a:lvl4pPr>
    <a:lvl5pPr marL="2037649" algn="l" defTabSz="509412" rtl="0" eaLnBrk="1" latinLnBrk="0" hangingPunct="1">
      <a:defRPr sz="2006" kern="1200">
        <a:solidFill>
          <a:schemeClr val="tx1"/>
        </a:solidFill>
        <a:latin typeface="+mn-lt"/>
        <a:ea typeface="+mn-ea"/>
        <a:cs typeface="+mn-cs"/>
      </a:defRPr>
    </a:lvl5pPr>
    <a:lvl6pPr marL="2547061" algn="l" defTabSz="509412" rtl="0" eaLnBrk="1" latinLnBrk="0" hangingPunct="1">
      <a:defRPr sz="2006" kern="1200">
        <a:solidFill>
          <a:schemeClr val="tx1"/>
        </a:solidFill>
        <a:latin typeface="+mn-lt"/>
        <a:ea typeface="+mn-ea"/>
        <a:cs typeface="+mn-cs"/>
      </a:defRPr>
    </a:lvl6pPr>
    <a:lvl7pPr marL="3056473" algn="l" defTabSz="509412" rtl="0" eaLnBrk="1" latinLnBrk="0" hangingPunct="1">
      <a:defRPr sz="2006" kern="1200">
        <a:solidFill>
          <a:schemeClr val="tx1"/>
        </a:solidFill>
        <a:latin typeface="+mn-lt"/>
        <a:ea typeface="+mn-ea"/>
        <a:cs typeface="+mn-cs"/>
      </a:defRPr>
    </a:lvl7pPr>
    <a:lvl8pPr marL="3565886" algn="l" defTabSz="509412" rtl="0" eaLnBrk="1" latinLnBrk="0" hangingPunct="1">
      <a:defRPr sz="2006" kern="1200">
        <a:solidFill>
          <a:schemeClr val="tx1"/>
        </a:solidFill>
        <a:latin typeface="+mn-lt"/>
        <a:ea typeface="+mn-ea"/>
        <a:cs typeface="+mn-cs"/>
      </a:defRPr>
    </a:lvl8pPr>
    <a:lvl9pPr marL="4075298" algn="l" defTabSz="509412"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7C5D5"/>
    <a:srgbClr val="A2E1D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2" d="100"/>
          <a:sy n="62" d="100"/>
        </p:scale>
        <p:origin x="68" y="408"/>
      </p:cViewPr>
      <p:guideLst>
        <p:guide orient="horz" pos="2448"/>
        <p:guide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3A0724-449F-9E47-BE95-B6A83D358131}" type="datetimeFigureOut">
              <a:rPr lang="en-US" smtClean="0"/>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EDF4F-69EB-7B4F-9912-11D8581FB522}" type="slidenum">
              <a:rPr lang="en-US" smtClean="0"/>
              <a:t>‹#›</a:t>
            </a:fld>
            <a:endParaRPr lang="en-US"/>
          </a:p>
        </p:txBody>
      </p:sp>
    </p:spTree>
    <p:extLst>
      <p:ext uri="{BB962C8B-B14F-4D97-AF65-F5344CB8AC3E}">
        <p14:creationId xmlns:p14="http://schemas.microsoft.com/office/powerpoint/2010/main" val="1015490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3A0724-449F-9E47-BE95-B6A83D358131}" type="datetimeFigureOut">
              <a:rPr lang="en-US" smtClean="0"/>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EDF4F-69EB-7B4F-9912-11D8581FB522}" type="slidenum">
              <a:rPr lang="en-US" smtClean="0"/>
              <a:t>‹#›</a:t>
            </a:fld>
            <a:endParaRPr lang="en-US"/>
          </a:p>
        </p:txBody>
      </p:sp>
    </p:spTree>
    <p:extLst>
      <p:ext uri="{BB962C8B-B14F-4D97-AF65-F5344CB8AC3E}">
        <p14:creationId xmlns:p14="http://schemas.microsoft.com/office/powerpoint/2010/main" val="426611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11257"/>
            <a:ext cx="6621780" cy="6631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3A0724-449F-9E47-BE95-B6A83D358131}" type="datetimeFigureOut">
              <a:rPr lang="en-US" smtClean="0"/>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EDF4F-69EB-7B4F-9912-11D8581FB522}" type="slidenum">
              <a:rPr lang="en-US" smtClean="0"/>
              <a:t>‹#›</a:t>
            </a:fld>
            <a:endParaRPr lang="en-US"/>
          </a:p>
        </p:txBody>
      </p:sp>
    </p:spTree>
    <p:extLst>
      <p:ext uri="{BB962C8B-B14F-4D97-AF65-F5344CB8AC3E}">
        <p14:creationId xmlns:p14="http://schemas.microsoft.com/office/powerpoint/2010/main" val="2202268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3A0724-449F-9E47-BE95-B6A83D358131}" type="datetimeFigureOut">
              <a:rPr lang="en-US" smtClean="0"/>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EDF4F-69EB-7B4F-9912-11D8581FB522}" type="slidenum">
              <a:rPr lang="en-US" smtClean="0"/>
              <a:t>‹#›</a:t>
            </a:fld>
            <a:endParaRPr lang="en-US"/>
          </a:p>
        </p:txBody>
      </p:sp>
    </p:spTree>
    <p:extLst>
      <p:ext uri="{BB962C8B-B14F-4D97-AF65-F5344CB8AC3E}">
        <p14:creationId xmlns:p14="http://schemas.microsoft.com/office/powerpoint/2010/main" val="333950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3A0724-449F-9E47-BE95-B6A83D358131}" type="datetimeFigureOut">
              <a:rPr lang="en-US" smtClean="0"/>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EDF4F-69EB-7B4F-9912-11D8581FB522}" type="slidenum">
              <a:rPr lang="en-US" smtClean="0"/>
              <a:t>‹#›</a:t>
            </a:fld>
            <a:endParaRPr lang="en-US"/>
          </a:p>
        </p:txBody>
      </p:sp>
    </p:spTree>
    <p:extLst>
      <p:ext uri="{BB962C8B-B14F-4D97-AF65-F5344CB8AC3E}">
        <p14:creationId xmlns:p14="http://schemas.microsoft.com/office/powerpoint/2010/main" val="170969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1813560"/>
            <a:ext cx="4442460" cy="5129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0"/>
            <a:ext cx="4442460" cy="5129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3A0724-449F-9E47-BE95-B6A83D358131}" type="datetimeFigureOut">
              <a:rPr lang="en-US" smtClean="0"/>
              <a:t>7/20/2015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EDF4F-69EB-7B4F-9912-11D8581FB522}" type="slidenum">
              <a:rPr lang="en-US" smtClean="0"/>
              <a:t>‹#›</a:t>
            </a:fld>
            <a:endParaRPr lang="en-US"/>
          </a:p>
        </p:txBody>
      </p:sp>
    </p:spTree>
    <p:extLst>
      <p:ext uri="{BB962C8B-B14F-4D97-AF65-F5344CB8AC3E}">
        <p14:creationId xmlns:p14="http://schemas.microsoft.com/office/powerpoint/2010/main" val="1787522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3A0724-449F-9E47-BE95-B6A83D358131}" type="datetimeFigureOut">
              <a:rPr lang="en-US" smtClean="0"/>
              <a:t>7/20/2015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DEDF4F-69EB-7B4F-9912-11D8581FB522}" type="slidenum">
              <a:rPr lang="en-US" smtClean="0"/>
              <a:t>‹#›</a:t>
            </a:fld>
            <a:endParaRPr lang="en-US"/>
          </a:p>
        </p:txBody>
      </p:sp>
    </p:spTree>
    <p:extLst>
      <p:ext uri="{BB962C8B-B14F-4D97-AF65-F5344CB8AC3E}">
        <p14:creationId xmlns:p14="http://schemas.microsoft.com/office/powerpoint/2010/main" val="757923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3A0724-449F-9E47-BE95-B6A83D358131}" type="datetimeFigureOut">
              <a:rPr lang="en-US" smtClean="0"/>
              <a:t>7/20/2015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DEDF4F-69EB-7B4F-9912-11D8581FB522}" type="slidenum">
              <a:rPr lang="en-US" smtClean="0"/>
              <a:t>‹#›</a:t>
            </a:fld>
            <a:endParaRPr lang="en-US"/>
          </a:p>
        </p:txBody>
      </p:sp>
    </p:spTree>
    <p:extLst>
      <p:ext uri="{BB962C8B-B14F-4D97-AF65-F5344CB8AC3E}">
        <p14:creationId xmlns:p14="http://schemas.microsoft.com/office/powerpoint/2010/main" val="1950835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3A0724-449F-9E47-BE95-B6A83D358131}" type="datetimeFigureOut">
              <a:rPr lang="en-US" smtClean="0"/>
              <a:t>7/20/2015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DEDF4F-69EB-7B4F-9912-11D8581FB522}" type="slidenum">
              <a:rPr lang="en-US" smtClean="0"/>
              <a:t>‹#›</a:t>
            </a:fld>
            <a:endParaRPr lang="en-US"/>
          </a:p>
        </p:txBody>
      </p:sp>
    </p:spTree>
    <p:extLst>
      <p:ext uri="{BB962C8B-B14F-4D97-AF65-F5344CB8AC3E}">
        <p14:creationId xmlns:p14="http://schemas.microsoft.com/office/powerpoint/2010/main" val="17673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3A0724-449F-9E47-BE95-B6A83D358131}" type="datetimeFigureOut">
              <a:rPr lang="en-US" smtClean="0"/>
              <a:t>7/20/2015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EDF4F-69EB-7B4F-9912-11D8581FB522}" type="slidenum">
              <a:rPr lang="en-US" smtClean="0"/>
              <a:t>‹#›</a:t>
            </a:fld>
            <a:endParaRPr lang="en-US"/>
          </a:p>
        </p:txBody>
      </p:sp>
    </p:spTree>
    <p:extLst>
      <p:ext uri="{BB962C8B-B14F-4D97-AF65-F5344CB8AC3E}">
        <p14:creationId xmlns:p14="http://schemas.microsoft.com/office/powerpoint/2010/main" val="2208299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3A0724-449F-9E47-BE95-B6A83D358131}" type="datetimeFigureOut">
              <a:rPr lang="en-US" smtClean="0"/>
              <a:t>7/20/2015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EDF4F-69EB-7B4F-9912-11D8581FB522}" type="slidenum">
              <a:rPr lang="en-US" smtClean="0"/>
              <a:t>‹#›</a:t>
            </a:fld>
            <a:endParaRPr lang="en-US"/>
          </a:p>
        </p:txBody>
      </p:sp>
    </p:spTree>
    <p:extLst>
      <p:ext uri="{BB962C8B-B14F-4D97-AF65-F5344CB8AC3E}">
        <p14:creationId xmlns:p14="http://schemas.microsoft.com/office/powerpoint/2010/main" val="428489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2920" y="1813560"/>
            <a:ext cx="9052560" cy="51294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2920" y="7203864"/>
            <a:ext cx="2346960" cy="413808"/>
          </a:xfrm>
          <a:prstGeom prst="rect">
            <a:avLst/>
          </a:prstGeom>
        </p:spPr>
        <p:txBody>
          <a:bodyPr vert="horz" lIns="91440" tIns="45720" rIns="91440" bIns="45720" rtlCol="0" anchor="ctr"/>
          <a:lstStyle>
            <a:lvl1pPr algn="l">
              <a:defRPr sz="1200">
                <a:solidFill>
                  <a:schemeClr val="tx1">
                    <a:tint val="75000"/>
                  </a:schemeClr>
                </a:solidFill>
              </a:defRPr>
            </a:lvl1pPr>
          </a:lstStyle>
          <a:p>
            <a:fld id="{1F3A0724-449F-9E47-BE95-B6A83D358131}" type="datetimeFigureOut">
              <a:rPr lang="en-US" smtClean="0"/>
              <a:t>7/20/2015</a:t>
            </a:fld>
            <a:endParaRPr lang="en-US"/>
          </a:p>
        </p:txBody>
      </p:sp>
      <p:sp>
        <p:nvSpPr>
          <p:cNvPr id="5" name="Footer Placeholder 4"/>
          <p:cNvSpPr>
            <a:spLocks noGrp="1"/>
          </p:cNvSpPr>
          <p:nvPr>
            <p:ph type="ftr" sz="quarter" idx="3"/>
          </p:nvPr>
        </p:nvSpPr>
        <p:spPr>
          <a:xfrm>
            <a:off x="3436620" y="7203864"/>
            <a:ext cx="3185160" cy="41380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08520" y="7203864"/>
            <a:ext cx="2346960" cy="413808"/>
          </a:xfrm>
          <a:prstGeom prst="rect">
            <a:avLst/>
          </a:prstGeom>
        </p:spPr>
        <p:txBody>
          <a:bodyPr vert="horz" lIns="91440" tIns="45720" rIns="91440" bIns="45720" rtlCol="0" anchor="ctr"/>
          <a:lstStyle>
            <a:lvl1pPr algn="r">
              <a:defRPr sz="1200">
                <a:solidFill>
                  <a:schemeClr val="tx1">
                    <a:tint val="75000"/>
                  </a:schemeClr>
                </a:solidFill>
              </a:defRPr>
            </a:lvl1pPr>
          </a:lstStyle>
          <a:p>
            <a:fld id="{CADEDF4F-69EB-7B4F-9912-11D8581FB522}" type="slidenum">
              <a:rPr lang="en-US" smtClean="0"/>
              <a:t>‹#›</a:t>
            </a:fld>
            <a:endParaRPr lang="en-US"/>
          </a:p>
        </p:txBody>
      </p:sp>
    </p:spTree>
    <p:extLst>
      <p:ext uri="{BB962C8B-B14F-4D97-AF65-F5344CB8AC3E}">
        <p14:creationId xmlns:p14="http://schemas.microsoft.com/office/powerpoint/2010/main" val="2830776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ryan.doherty@yarde.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069" y="585801"/>
            <a:ext cx="4030676" cy="954107"/>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New York Chapter Fall Meeting: </a:t>
            </a:r>
          </a:p>
          <a:p>
            <a:r>
              <a:rPr lang="en-US" sz="3600" dirty="0" smtClean="0">
                <a:latin typeface="Arial" panose="020B0604020202020204" pitchFamily="34" charset="0"/>
                <a:cs typeface="Arial" panose="020B0604020202020204" pitchFamily="34" charset="0"/>
              </a:rPr>
              <a:t>2015 </a:t>
            </a:r>
            <a:r>
              <a:rPr lang="en-US" sz="3600" dirty="0">
                <a:latin typeface="Arial" panose="020B0604020202020204" pitchFamily="34" charset="0"/>
                <a:cs typeface="Arial" panose="020B0604020202020204" pitchFamily="34" charset="0"/>
              </a:rPr>
              <a:t>Forecast</a:t>
            </a:r>
            <a:endParaRPr lang="en-US" sz="3600" dirty="0">
              <a:latin typeface="Arial" panose="020B0604020202020204" pitchFamily="34" charset="0"/>
              <a:cs typeface="Arial" panose="020B0604020202020204" pitchFamily="34" charset="0"/>
            </a:endParaRPr>
          </a:p>
        </p:txBody>
      </p:sp>
      <p:sp>
        <p:nvSpPr>
          <p:cNvPr id="5" name="TextBox 4"/>
          <p:cNvSpPr txBox="1"/>
          <p:nvPr/>
        </p:nvSpPr>
        <p:spPr>
          <a:xfrm>
            <a:off x="241069" y="1510412"/>
            <a:ext cx="9614878" cy="1015663"/>
          </a:xfrm>
          <a:prstGeom prst="rect">
            <a:avLst/>
          </a:prstGeom>
          <a:noFill/>
        </p:spPr>
        <p:txBody>
          <a:bodyPr wrap="square" rtlCol="0">
            <a:spAutoFit/>
          </a:bodyPr>
          <a:lstStyle/>
          <a:p>
            <a:r>
              <a:rPr lang="en-US" sz="2000" dirty="0" smtClean="0">
                <a:solidFill>
                  <a:srgbClr val="37C5D5"/>
                </a:solidFill>
                <a:latin typeface="Arial" panose="020B0604020202020204" pitchFamily="34" charset="0"/>
                <a:cs typeface="Arial" panose="020B0604020202020204" pitchFamily="34" charset="0"/>
              </a:rPr>
              <a:t>You are cordially invited to the MSCI New York Chapter Fall Meeting! Find out what MSCI President, Bob Weidner, expects for 2015 and network with other metals executives from the New York area.</a:t>
            </a:r>
            <a:endParaRPr lang="en-US" sz="2000" dirty="0">
              <a:solidFill>
                <a:srgbClr val="37C5D5"/>
              </a:solidFill>
              <a:latin typeface="Arial" panose="020B0604020202020204" pitchFamily="34" charset="0"/>
              <a:cs typeface="Arial" panose="020B0604020202020204" pitchFamily="34" charset="0"/>
            </a:endParaRPr>
          </a:p>
        </p:txBody>
      </p:sp>
      <p:sp>
        <p:nvSpPr>
          <p:cNvPr id="6" name="TextBox 5"/>
          <p:cNvSpPr txBox="1"/>
          <p:nvPr/>
        </p:nvSpPr>
        <p:spPr>
          <a:xfrm>
            <a:off x="251564" y="2667179"/>
            <a:ext cx="3561105" cy="1815882"/>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Where: The Landmark</a:t>
            </a:r>
          </a:p>
          <a:p>
            <a:r>
              <a:rPr lang="en-US" sz="16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     26 Rt. 17 South</a:t>
            </a:r>
          </a:p>
          <a:p>
            <a:r>
              <a:rPr lang="en-US" sz="16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     East Rutherford, NJ 07073</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When: Wednesday, November </a:t>
            </a:r>
            <a:r>
              <a:rPr lang="en-US" sz="1600" dirty="0" smtClean="0">
                <a:latin typeface="Arial" panose="020B0604020202020204" pitchFamily="34" charset="0"/>
                <a:cs typeface="Arial" panose="020B0604020202020204" pitchFamily="34" charset="0"/>
              </a:rPr>
              <a:t>28</a:t>
            </a: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Cost: $00 per person</a:t>
            </a:r>
            <a:endParaRPr lang="en-US" sz="1600" dirty="0">
              <a:latin typeface="Arial" panose="020B0604020202020204" pitchFamily="34" charset="0"/>
              <a:cs typeface="Arial" panose="020B0604020202020204" pitchFamily="34" charset="0"/>
            </a:endParaRPr>
          </a:p>
        </p:txBody>
      </p:sp>
      <p:sp>
        <p:nvSpPr>
          <p:cNvPr id="9" name="TextBox 8"/>
          <p:cNvSpPr txBox="1"/>
          <p:nvPr/>
        </p:nvSpPr>
        <p:spPr>
          <a:xfrm>
            <a:off x="6400069" y="2667179"/>
            <a:ext cx="3455878" cy="3570208"/>
          </a:xfrm>
          <a:prstGeom prst="rect">
            <a:avLst/>
          </a:prstGeom>
          <a:solidFill>
            <a:srgbClr val="37C5D5"/>
          </a:solidFill>
        </p:spPr>
        <p:txBody>
          <a:bodyPr wrap="square" lIns="91440" tIns="182880" bIns="91440" rtlCol="0">
            <a:spAutoFit/>
          </a:bodyPr>
          <a:lstStyle/>
          <a:p>
            <a:r>
              <a:rPr lang="en-US" sz="1800" dirty="0">
                <a:latin typeface="Arial" panose="020B0604020202020204" pitchFamily="34" charset="0"/>
                <a:cs typeface="Arial" panose="020B0604020202020204" pitchFamily="34" charset="0"/>
              </a:rPr>
              <a:t>About Bob Weidner</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Bob Weidner serves as president and </a:t>
            </a:r>
            <a:r>
              <a:rPr lang="en-US" sz="1400" dirty="0" smtClean="0">
                <a:latin typeface="Arial" panose="020B0604020202020204" pitchFamily="34" charset="0"/>
                <a:cs typeface="Arial" panose="020B0604020202020204" pitchFamily="34" charset="0"/>
              </a:rPr>
              <a:t>CEO of </a:t>
            </a:r>
            <a:r>
              <a:rPr lang="en-US" sz="1400" dirty="0">
                <a:latin typeface="Arial" panose="020B0604020202020204" pitchFamily="34" charset="0"/>
                <a:cs typeface="Arial" panose="020B0604020202020204" pitchFamily="34" charset="0"/>
              </a:rPr>
              <a:t>the Metals Service Center Institute (MSCI) and is current Chairman of the National Association of Wholesaler-Distributors’ Association Executives </a:t>
            </a:r>
            <a:r>
              <a:rPr lang="en-US" sz="1400" dirty="0" smtClean="0">
                <a:latin typeface="Arial" panose="020B0604020202020204" pitchFamily="34" charset="0"/>
                <a:cs typeface="Arial" panose="020B0604020202020204" pitchFamily="34" charset="0"/>
              </a:rPr>
              <a:t>Council </a:t>
            </a:r>
            <a:r>
              <a:rPr lang="en-US" sz="1400" dirty="0">
                <a:latin typeface="Arial" panose="020B0604020202020204" pitchFamily="34" charset="0"/>
                <a:cs typeface="Arial" panose="020B0604020202020204" pitchFamily="34" charset="0"/>
              </a:rPr>
              <a:t>(AEC) and a member of the </a:t>
            </a:r>
            <a:r>
              <a:rPr lang="en-US" sz="1400" dirty="0" smtClean="0">
                <a:latin typeface="Arial" panose="020B0604020202020204" pitchFamily="34" charset="0"/>
                <a:cs typeface="Arial" panose="020B0604020202020204" pitchFamily="34" charset="0"/>
              </a:rPr>
              <a:t>NAW </a:t>
            </a:r>
            <a:r>
              <a:rPr lang="en-US" sz="1400" dirty="0">
                <a:latin typeface="Arial" panose="020B0604020202020204" pitchFamily="34" charset="0"/>
                <a:cs typeface="Arial" panose="020B0604020202020204" pitchFamily="34" charset="0"/>
              </a:rPr>
              <a:t>Board of Directors. </a:t>
            </a:r>
            <a:r>
              <a:rPr lang="en-US" sz="1400" dirty="0">
                <a:latin typeface="Arial" panose="020B0604020202020204" pitchFamily="34" charset="0"/>
                <a:cs typeface="Arial" panose="020B0604020202020204" pitchFamily="34" charset="0"/>
              </a:rPr>
              <a:t>He is also a member of the U.S. Chamber of Commerce’s Association  Committee of 100. In addition, Bob is a member and </a:t>
            </a:r>
          </a:p>
          <a:p>
            <a:r>
              <a:rPr lang="en-US" sz="1400" dirty="0">
                <a:latin typeface="Arial" panose="020B0604020202020204" pitchFamily="34" charset="0"/>
                <a:cs typeface="Arial" panose="020B0604020202020204" pitchFamily="34" charset="0"/>
              </a:rPr>
              <a:t>2</a:t>
            </a:r>
            <a:r>
              <a:rPr lang="en-US" sz="1400" baseline="30000" dirty="0">
                <a:latin typeface="Arial" panose="020B0604020202020204" pitchFamily="34" charset="0"/>
                <a:cs typeface="Arial" panose="020B0604020202020204" pitchFamily="34" charset="0"/>
              </a:rPr>
              <a:t>nd</a:t>
            </a:r>
            <a:r>
              <a:rPr lang="en-US" sz="1400" dirty="0">
                <a:latin typeface="Arial" panose="020B0604020202020204" pitchFamily="34" charset="0"/>
                <a:cs typeface="Arial" panose="020B0604020202020204" pitchFamily="34" charset="0"/>
              </a:rPr>
              <a:t> Vice Chair of the Council of Manufacturing</a:t>
            </a:r>
            <a:r>
              <a:rPr lang="en-US" sz="14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Executives of the National Association of Manufacturers.</a:t>
            </a:r>
            <a:endParaRPr lang="en-US" sz="1400" dirty="0">
              <a:latin typeface="Arial" panose="020B0604020202020204" pitchFamily="34" charset="0"/>
              <a:cs typeface="Arial" panose="020B0604020202020204" pitchFamily="34" charset="0"/>
            </a:endParaRPr>
          </a:p>
        </p:txBody>
      </p:sp>
      <p:pic>
        <p:nvPicPr>
          <p:cNvPr id="11" name="Picture 10"/>
          <p:cNvPicPr>
            <a:picLocks noChangeAspect="1"/>
          </p:cNvPicPr>
          <p:nvPr/>
        </p:nvPicPr>
        <p:blipFill rotWithShape="1">
          <a:blip r:embed="rId2">
            <a:extLst>
              <a:ext uri="{28A0092B-C50C-407E-A947-70E740481C1C}">
                <a14:useLocalDpi xmlns:a14="http://schemas.microsoft.com/office/drawing/2010/main" val="0"/>
              </a:ext>
            </a:extLst>
          </a:blip>
          <a:srcRect l="5425" t="1" r="22696" b="5145"/>
          <a:stretch/>
        </p:blipFill>
        <p:spPr>
          <a:xfrm>
            <a:off x="3915295" y="2662296"/>
            <a:ext cx="2369127" cy="2084271"/>
          </a:xfrm>
          <a:prstGeom prst="rect">
            <a:avLst/>
          </a:prstGeom>
        </p:spPr>
      </p:pic>
      <p:sp>
        <p:nvSpPr>
          <p:cNvPr id="12" name="TextBox 11"/>
          <p:cNvSpPr txBox="1"/>
          <p:nvPr/>
        </p:nvSpPr>
        <p:spPr>
          <a:xfrm>
            <a:off x="124691" y="4684337"/>
            <a:ext cx="6274494" cy="709681"/>
          </a:xfrm>
          <a:prstGeom prst="rect">
            <a:avLst/>
          </a:prstGeom>
          <a:noFill/>
        </p:spPr>
        <p:txBody>
          <a:bodyPr wrap="square" rtlCol="0">
            <a:spAutoFit/>
          </a:bodyPr>
          <a:lstStyle/>
          <a:p>
            <a:r>
              <a:rPr lang="en-US" dirty="0"/>
              <a:t>- - - - - - - - - - - - - - - - - - - - - - - - - - - - - - - - - - - - - - - - - - - - - - </a:t>
            </a:r>
            <a:endParaRPr lang="en-US" dirty="0"/>
          </a:p>
        </p:txBody>
      </p:sp>
      <p:sp>
        <p:nvSpPr>
          <p:cNvPr id="13" name="TextBox 12"/>
          <p:cNvSpPr txBox="1"/>
          <p:nvPr/>
        </p:nvSpPr>
        <p:spPr>
          <a:xfrm rot="5400000">
            <a:off x="4858208" y="5827510"/>
            <a:ext cx="2559278" cy="709681"/>
          </a:xfrm>
          <a:prstGeom prst="rect">
            <a:avLst/>
          </a:prstGeom>
          <a:noFill/>
        </p:spPr>
        <p:txBody>
          <a:bodyPr wrap="square" rtlCol="0">
            <a:spAutoFit/>
          </a:bodyPr>
          <a:lstStyle/>
          <a:p>
            <a:r>
              <a:rPr lang="en-US" dirty="0"/>
              <a:t>- - - - - - - - - - - - - - - - - - -  </a:t>
            </a:r>
            <a:endParaRPr lang="en-US" dirty="0"/>
          </a:p>
        </p:txBody>
      </p:sp>
      <p:sp>
        <p:nvSpPr>
          <p:cNvPr id="14" name="TextBox 13"/>
          <p:cNvSpPr txBox="1"/>
          <p:nvPr/>
        </p:nvSpPr>
        <p:spPr>
          <a:xfrm>
            <a:off x="241069" y="4902711"/>
            <a:ext cx="6240731" cy="461665"/>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Registration Form: New York Chapter Fall Meeting – Nov. 28, 2012 – The Landmark</a:t>
            </a:r>
          </a:p>
          <a:p>
            <a:r>
              <a:rPr lang="en-US" sz="1200" i="1" dirty="0">
                <a:latin typeface="Arial" panose="020B0604020202020204" pitchFamily="34" charset="0"/>
                <a:cs typeface="Arial" panose="020B0604020202020204" pitchFamily="34" charset="0"/>
              </a:rPr>
              <a:t>Please make photocopies for additional registrants. </a:t>
            </a:r>
            <a:r>
              <a:rPr lang="en-US" sz="1200" dirty="0">
                <a:latin typeface="Arial" panose="020B0604020202020204" pitchFamily="34" charset="0"/>
                <a:cs typeface="Arial" panose="020B0604020202020204" pitchFamily="34" charset="0"/>
              </a:rPr>
              <a:t>Cut-off Date: November XX, </a:t>
            </a:r>
            <a:r>
              <a:rPr lang="en-US" sz="1200" dirty="0" smtClean="0">
                <a:latin typeface="Arial" panose="020B0604020202020204" pitchFamily="34" charset="0"/>
                <a:cs typeface="Arial" panose="020B0604020202020204" pitchFamily="34" charset="0"/>
              </a:rPr>
              <a:t>2015</a:t>
            </a:r>
            <a:endParaRPr lang="en-US" sz="1100" dirty="0">
              <a:latin typeface="Arial" panose="020B0604020202020204" pitchFamily="34" charset="0"/>
              <a:cs typeface="Arial" panose="020B0604020202020204" pitchFamily="34" charset="0"/>
            </a:endParaRPr>
          </a:p>
        </p:txBody>
      </p:sp>
      <p:sp>
        <p:nvSpPr>
          <p:cNvPr id="15" name="TextBox 14"/>
          <p:cNvSpPr txBox="1"/>
          <p:nvPr/>
        </p:nvSpPr>
        <p:spPr>
          <a:xfrm>
            <a:off x="251564" y="5360370"/>
            <a:ext cx="5799166"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Name</a:t>
            </a:r>
            <a:r>
              <a:rPr lang="en-US" sz="1200" dirty="0" smtClean="0">
                <a:latin typeface="Arial" panose="020B0604020202020204" pitchFamily="34" charset="0"/>
                <a:cs typeface="Arial" panose="020B0604020202020204" pitchFamily="34" charset="0"/>
              </a:rPr>
              <a:t>________________________________ </a:t>
            </a:r>
            <a:r>
              <a:rPr lang="en-US" sz="1200" dirty="0">
                <a:latin typeface="Arial" panose="020B0604020202020204" pitchFamily="34" charset="0"/>
                <a:cs typeface="Arial" panose="020B0604020202020204" pitchFamily="34" charset="0"/>
              </a:rPr>
              <a:t>Company</a:t>
            </a:r>
            <a:r>
              <a:rPr lang="en-US" sz="1200" dirty="0" smtClean="0">
                <a:latin typeface="Arial" panose="020B0604020202020204" pitchFamily="34" charset="0"/>
                <a:cs typeface="Arial" panose="020B0604020202020204" pitchFamily="34" charset="0"/>
              </a:rPr>
              <a:t>_____________________</a:t>
            </a:r>
            <a:endParaRPr lang="en-US" sz="1200" dirty="0">
              <a:latin typeface="Arial" panose="020B0604020202020204" pitchFamily="34" charset="0"/>
              <a:cs typeface="Arial" panose="020B0604020202020204" pitchFamily="34" charset="0"/>
            </a:endParaRPr>
          </a:p>
        </p:txBody>
      </p:sp>
      <p:sp>
        <p:nvSpPr>
          <p:cNvPr id="16" name="TextBox 15"/>
          <p:cNvSpPr txBox="1"/>
          <p:nvPr/>
        </p:nvSpPr>
        <p:spPr>
          <a:xfrm>
            <a:off x="251564" y="5629966"/>
            <a:ext cx="5777041"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Address</a:t>
            </a:r>
            <a:r>
              <a:rPr lang="en-US" sz="1200" dirty="0" smtClean="0">
                <a:latin typeface="Arial" panose="020B0604020202020204" pitchFamily="34" charset="0"/>
                <a:cs typeface="Arial" panose="020B0604020202020204" pitchFamily="34" charset="0"/>
              </a:rPr>
              <a:t>________________________ </a:t>
            </a:r>
            <a:r>
              <a:rPr lang="en-US" sz="1200" dirty="0">
                <a:latin typeface="Arial" panose="020B0604020202020204" pitchFamily="34" charset="0"/>
                <a:cs typeface="Arial" panose="020B0604020202020204" pitchFamily="34" charset="0"/>
              </a:rPr>
              <a:t>City, State, Zip_______________________</a:t>
            </a:r>
            <a:endParaRPr lang="en-US" sz="1200" dirty="0">
              <a:latin typeface="Arial" panose="020B0604020202020204" pitchFamily="34" charset="0"/>
              <a:cs typeface="Arial" panose="020B0604020202020204" pitchFamily="34" charset="0"/>
            </a:endParaRPr>
          </a:p>
        </p:txBody>
      </p:sp>
      <p:sp>
        <p:nvSpPr>
          <p:cNvPr id="17" name="TextBox 16"/>
          <p:cNvSpPr txBox="1"/>
          <p:nvPr/>
        </p:nvSpPr>
        <p:spPr>
          <a:xfrm>
            <a:off x="241069" y="5906965"/>
            <a:ext cx="5787536"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Phone/</a:t>
            </a:r>
            <a:r>
              <a:rPr lang="en-US" sz="1200" dirty="0" err="1">
                <a:latin typeface="Arial" panose="020B0604020202020204" pitchFamily="34" charset="0"/>
                <a:cs typeface="Arial" panose="020B0604020202020204" pitchFamily="34" charset="0"/>
              </a:rPr>
              <a:t>Fax</a:t>
            </a:r>
            <a:r>
              <a:rPr lang="en-US" sz="1200" dirty="0" err="1" smtClean="0">
                <a:latin typeface="Arial" panose="020B0604020202020204" pitchFamily="34" charset="0"/>
                <a:cs typeface="Arial" panose="020B0604020202020204" pitchFamily="34" charset="0"/>
              </a:rPr>
              <a:t>____________________Email</a:t>
            </a:r>
            <a:r>
              <a:rPr lang="en-US" sz="1200" dirty="0" smtClean="0">
                <a:latin typeface="Arial" panose="020B0604020202020204" pitchFamily="34" charset="0"/>
                <a:cs typeface="Arial" panose="020B0604020202020204" pitchFamily="34" charset="0"/>
              </a:rPr>
              <a:t>_________________________________</a:t>
            </a:r>
            <a:endParaRPr lang="en-US" sz="1200" dirty="0">
              <a:latin typeface="Arial" panose="020B0604020202020204" pitchFamily="34" charset="0"/>
              <a:cs typeface="Arial" panose="020B0604020202020204" pitchFamily="34" charset="0"/>
            </a:endParaRPr>
          </a:p>
        </p:txBody>
      </p:sp>
      <p:sp>
        <p:nvSpPr>
          <p:cNvPr id="18" name="TextBox 17"/>
          <p:cNvSpPr txBox="1"/>
          <p:nvPr/>
        </p:nvSpPr>
        <p:spPr>
          <a:xfrm>
            <a:off x="251564" y="6201840"/>
            <a:ext cx="8079971" cy="646331"/>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Please </a:t>
            </a:r>
            <a:r>
              <a:rPr lang="en-US" sz="1200" dirty="0">
                <a:latin typeface="Arial" panose="020B0604020202020204" pitchFamily="34" charset="0"/>
                <a:cs typeface="Arial" panose="020B0604020202020204" pitchFamily="34" charset="0"/>
              </a:rPr>
              <a:t>I</a:t>
            </a:r>
            <a:r>
              <a:rPr lang="en-US" sz="1200" dirty="0">
                <a:latin typeface="Arial" panose="020B0604020202020204" pitchFamily="34" charset="0"/>
                <a:cs typeface="Arial" panose="020B0604020202020204" pitchFamily="34" charset="0"/>
              </a:rPr>
              <a:t>ndicate Payment:☐$00 per MSCI Member ☐$00 per </a:t>
            </a:r>
            <a:r>
              <a:rPr lang="en-US" sz="1200" dirty="0" smtClean="0">
                <a:latin typeface="Arial" panose="020B0604020202020204" pitchFamily="34" charset="0"/>
                <a:cs typeface="Arial" panose="020B0604020202020204" pitchFamily="34" charset="0"/>
              </a:rPr>
              <a:t>Non-member</a:t>
            </a:r>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Payment Method: ☐Check payable to MSCI New York Chapter </a:t>
            </a:r>
            <a:r>
              <a:rPr lang="en-US" sz="1200" dirty="0" smtClean="0">
                <a:latin typeface="Arial" panose="020B0604020202020204" pitchFamily="34" charset="0"/>
                <a:cs typeface="Arial" panose="020B0604020202020204" pitchFamily="34" charset="0"/>
              </a:rPr>
              <a:t>-OR- </a:t>
            </a:r>
          </a:p>
          <a:p>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MasterCard ☐Visa ☐AMEX   </a:t>
            </a:r>
            <a:endParaRPr lang="en-US" sz="1200" dirty="0">
              <a:latin typeface="Arial" panose="020B0604020202020204" pitchFamily="34" charset="0"/>
              <a:cs typeface="Arial" panose="020B0604020202020204" pitchFamily="34" charset="0"/>
            </a:endParaRPr>
          </a:p>
        </p:txBody>
      </p:sp>
      <p:sp>
        <p:nvSpPr>
          <p:cNvPr id="19" name="TextBox 18"/>
          <p:cNvSpPr txBox="1"/>
          <p:nvPr/>
        </p:nvSpPr>
        <p:spPr>
          <a:xfrm>
            <a:off x="251564" y="6827176"/>
            <a:ext cx="5678454" cy="569387"/>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Name on Card</a:t>
            </a:r>
            <a:r>
              <a:rPr lang="en-US" sz="1200" dirty="0" smtClean="0">
                <a:latin typeface="Arial" panose="020B0604020202020204" pitchFamily="34" charset="0"/>
                <a:cs typeface="Arial" panose="020B0604020202020204" pitchFamily="34" charset="0"/>
              </a:rPr>
              <a:t>____________________________________________________</a:t>
            </a:r>
            <a:endParaRPr lang="en-US" sz="1200" dirty="0">
              <a:latin typeface="Arial" panose="020B0604020202020204" pitchFamily="34" charset="0"/>
              <a:cs typeface="Arial" panose="020B0604020202020204" pitchFamily="34" charset="0"/>
            </a:endParaRPr>
          </a:p>
          <a:p>
            <a:endParaRPr lang="en-US" sz="7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Account Number</a:t>
            </a:r>
            <a:r>
              <a:rPr lang="en-US" sz="1200" dirty="0" smtClean="0">
                <a:latin typeface="Arial" panose="020B0604020202020204" pitchFamily="34" charset="0"/>
                <a:cs typeface="Arial" panose="020B0604020202020204" pitchFamily="34" charset="0"/>
              </a:rPr>
              <a:t>______________________ </a:t>
            </a:r>
            <a:r>
              <a:rPr lang="en-US" sz="1200" dirty="0">
                <a:latin typeface="Arial" panose="020B0604020202020204" pitchFamily="34" charset="0"/>
                <a:cs typeface="Arial" panose="020B0604020202020204" pitchFamily="34" charset="0"/>
              </a:rPr>
              <a:t>CSV______ </a:t>
            </a:r>
            <a:r>
              <a:rPr lang="en-US" sz="1200" dirty="0" smtClean="0">
                <a:latin typeface="Arial" panose="020B0604020202020204" pitchFamily="34" charset="0"/>
                <a:cs typeface="Arial" panose="020B0604020202020204" pitchFamily="34" charset="0"/>
              </a:rPr>
              <a:t>Exp. </a:t>
            </a:r>
            <a:r>
              <a:rPr lang="en-US" sz="1200" dirty="0">
                <a:latin typeface="Arial" panose="020B0604020202020204" pitchFamily="34" charset="0"/>
                <a:cs typeface="Arial" panose="020B0604020202020204" pitchFamily="34" charset="0"/>
              </a:rPr>
              <a:t>Date__________</a:t>
            </a:r>
            <a:endParaRPr lang="en-US" sz="1200" dirty="0">
              <a:latin typeface="Arial" panose="020B0604020202020204" pitchFamily="34" charset="0"/>
              <a:cs typeface="Arial" panose="020B0604020202020204" pitchFamily="34" charset="0"/>
            </a:endParaRPr>
          </a:p>
        </p:txBody>
      </p:sp>
      <p:sp>
        <p:nvSpPr>
          <p:cNvPr id="20" name="TextBox 19"/>
          <p:cNvSpPr txBox="1"/>
          <p:nvPr/>
        </p:nvSpPr>
        <p:spPr>
          <a:xfrm>
            <a:off x="6305681" y="6352532"/>
            <a:ext cx="3550266" cy="938719"/>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Send </a:t>
            </a:r>
            <a:r>
              <a:rPr lang="en-US" sz="1100" dirty="0">
                <a:latin typeface="Arial" panose="020B0604020202020204" pitchFamily="34" charset="0"/>
                <a:cs typeface="Arial" panose="020B0604020202020204" pitchFamily="34" charset="0"/>
              </a:rPr>
              <a:t>form &amp;</a:t>
            </a:r>
            <a:r>
              <a:rPr lang="en-US" sz="1100" dirty="0" smtClean="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payment to the MSCI New York </a:t>
            </a:r>
            <a:r>
              <a:rPr lang="en-US" sz="1100" dirty="0" smtClean="0">
                <a:latin typeface="Arial" panose="020B0604020202020204" pitchFamily="34" charset="0"/>
                <a:cs typeface="Arial" panose="020B0604020202020204" pitchFamily="34" charset="0"/>
              </a:rPr>
              <a:t>Chapter:</a:t>
            </a:r>
            <a:br>
              <a:rPr lang="en-US" sz="11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Bryan </a:t>
            </a:r>
            <a:r>
              <a:rPr lang="en-US" sz="1100" dirty="0">
                <a:latin typeface="Arial" panose="020B0604020202020204" pitchFamily="34" charset="0"/>
                <a:cs typeface="Arial" panose="020B0604020202020204" pitchFamily="34" charset="0"/>
              </a:rPr>
              <a:t>Doherty </a:t>
            </a:r>
            <a:r>
              <a:rPr lang="en-US" sz="1100" dirty="0" smtClean="0">
                <a:latin typeface="Arial" panose="020B0604020202020204" pitchFamily="34" charset="0"/>
                <a:cs typeface="Arial" panose="020B0604020202020204" pitchFamily="34" charset="0"/>
              </a:rPr>
              <a:t>at </a:t>
            </a:r>
            <a:r>
              <a:rPr lang="en-US" sz="1100" dirty="0" err="1" smtClean="0">
                <a:latin typeface="Arial" panose="020B0604020202020204" pitchFamily="34" charset="0"/>
                <a:cs typeface="Arial" panose="020B0604020202020204" pitchFamily="34" charset="0"/>
              </a:rPr>
              <a:t>Yarde</a:t>
            </a:r>
            <a:r>
              <a:rPr lang="en-US" sz="1100" dirty="0" smtClean="0">
                <a:latin typeface="Arial" panose="020B0604020202020204" pitchFamily="34" charset="0"/>
                <a:cs typeface="Arial" panose="020B0604020202020204" pitchFamily="34" charset="0"/>
              </a:rPr>
              <a:t> Metals </a:t>
            </a:r>
            <a:br>
              <a:rPr lang="en-US" sz="11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603 </a:t>
            </a:r>
            <a:r>
              <a:rPr lang="en-US" sz="1100" dirty="0">
                <a:latin typeface="Arial" panose="020B0604020202020204" pitchFamily="34" charset="0"/>
                <a:cs typeface="Arial" panose="020B0604020202020204" pitchFamily="34" charset="0"/>
              </a:rPr>
              <a:t>Murray </a:t>
            </a:r>
            <a:r>
              <a:rPr lang="en-US" sz="1100" dirty="0" smtClean="0">
                <a:latin typeface="Arial" panose="020B0604020202020204" pitchFamily="34" charset="0"/>
                <a:cs typeface="Arial" panose="020B0604020202020204" pitchFamily="34" charset="0"/>
              </a:rPr>
              <a:t>Road, East </a:t>
            </a:r>
            <a:r>
              <a:rPr lang="en-US" sz="1100" dirty="0">
                <a:latin typeface="Arial" panose="020B0604020202020204" pitchFamily="34" charset="0"/>
                <a:cs typeface="Arial" panose="020B0604020202020204" pitchFamily="34" charset="0"/>
              </a:rPr>
              <a:t>Hanover, NJ </a:t>
            </a:r>
            <a:r>
              <a:rPr lang="en-US" sz="1100" dirty="0" smtClean="0">
                <a:latin typeface="Arial" panose="020B0604020202020204" pitchFamily="34" charset="0"/>
                <a:cs typeface="Arial" panose="020B0604020202020204" pitchFamily="34" charset="0"/>
              </a:rPr>
              <a:t>07936</a:t>
            </a:r>
            <a:r>
              <a:rPr lang="en-US" sz="1050" dirty="0" smtClean="0">
                <a:latin typeface="Arial" panose="020B0604020202020204" pitchFamily="34" charset="0"/>
                <a:cs typeface="Arial" panose="020B0604020202020204" pitchFamily="34" charset="0"/>
              </a:rPr>
              <a:t> </a:t>
            </a:r>
            <a:r>
              <a:rPr lang="en-US" sz="1050" dirty="0">
                <a:latin typeface="Arial" panose="020B0604020202020204" pitchFamily="34" charset="0"/>
                <a:cs typeface="Arial" panose="020B0604020202020204" pitchFamily="34" charset="0"/>
              </a:rPr>
              <a:t/>
            </a:r>
            <a:br>
              <a:rPr lang="en-US" sz="1050" dirty="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Email: </a:t>
            </a:r>
            <a:r>
              <a:rPr lang="en-US" sz="1100" dirty="0" smtClean="0">
                <a:solidFill>
                  <a:srgbClr val="000000"/>
                </a:solidFill>
                <a:latin typeface="Arial" panose="020B0604020202020204" pitchFamily="34" charset="0"/>
                <a:cs typeface="Arial" panose="020B0604020202020204" pitchFamily="34" charset="0"/>
                <a:hlinkClick r:id="rId3"/>
              </a:rPr>
              <a:t>bryan.doherty@yarde.com</a:t>
            </a:r>
            <a:r>
              <a:rPr lang="en-US" sz="1100" dirty="0" smtClean="0">
                <a:solidFill>
                  <a:srgbClr val="000000"/>
                </a:solidFill>
                <a:latin typeface="Arial" panose="020B0604020202020204" pitchFamily="34" charset="0"/>
                <a:cs typeface="Arial" panose="020B0604020202020204" pitchFamily="34" charset="0"/>
              </a:rPr>
              <a:t/>
            </a:r>
            <a:br>
              <a:rPr lang="en-US" sz="1100" dirty="0" smtClean="0">
                <a:solidFill>
                  <a:srgbClr val="000000"/>
                </a:solidFill>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Phone</a:t>
            </a:r>
            <a:r>
              <a:rPr lang="en-US" sz="1100" dirty="0">
                <a:latin typeface="Arial" panose="020B0604020202020204" pitchFamily="34" charset="0"/>
                <a:cs typeface="Arial" panose="020B0604020202020204" pitchFamily="34" charset="0"/>
              </a:rPr>
              <a:t>: (973) 463-1166 / Fax: (860) 406-6454</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04754" y="403963"/>
            <a:ext cx="4915229" cy="1012835"/>
          </a:xfrm>
          <a:prstGeom prst="rect">
            <a:avLst/>
          </a:prstGeom>
        </p:spPr>
      </p:pic>
    </p:spTree>
    <p:extLst>
      <p:ext uri="{BB962C8B-B14F-4D97-AF65-F5344CB8AC3E}">
        <p14:creationId xmlns:p14="http://schemas.microsoft.com/office/powerpoint/2010/main" val="998230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069" y="585801"/>
            <a:ext cx="4030676" cy="954107"/>
          </a:xfrm>
          <a:prstGeom prst="rect">
            <a:avLst/>
          </a:prstGeom>
          <a:noFill/>
        </p:spPr>
        <p:txBody>
          <a:bodyPr wrap="square" rtlCol="0">
            <a:spAutoFit/>
          </a:bodyPr>
          <a:lstStyle/>
          <a:p>
            <a:r>
              <a:rPr lang="en-US" sz="2000" dirty="0" smtClean="0">
                <a:latin typeface="Arial" panose="020B0604020202020204" pitchFamily="34" charset="0"/>
                <a:cs typeface="Arial" panose="020B0604020202020204" pitchFamily="34" charset="0"/>
              </a:rPr>
              <a:t>Title</a:t>
            </a:r>
            <a:endParaRPr lang="en-US" sz="20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Subtitle</a:t>
            </a:r>
            <a:endParaRPr lang="en-US" sz="3600" dirty="0">
              <a:latin typeface="Arial" panose="020B0604020202020204" pitchFamily="34" charset="0"/>
              <a:cs typeface="Arial" panose="020B0604020202020204" pitchFamily="34" charset="0"/>
            </a:endParaRPr>
          </a:p>
        </p:txBody>
      </p:sp>
      <p:sp>
        <p:nvSpPr>
          <p:cNvPr id="5" name="TextBox 4"/>
          <p:cNvSpPr txBox="1"/>
          <p:nvPr/>
        </p:nvSpPr>
        <p:spPr>
          <a:xfrm>
            <a:off x="241069" y="1510412"/>
            <a:ext cx="9614878" cy="1015663"/>
          </a:xfrm>
          <a:prstGeom prst="rect">
            <a:avLst/>
          </a:prstGeom>
          <a:noFill/>
        </p:spPr>
        <p:txBody>
          <a:bodyPr wrap="square" rtlCol="0">
            <a:spAutoFit/>
          </a:bodyPr>
          <a:lstStyle/>
          <a:p>
            <a:r>
              <a:rPr lang="en-US" sz="2000" dirty="0" smtClean="0">
                <a:solidFill>
                  <a:srgbClr val="37C5D5"/>
                </a:solidFill>
                <a:latin typeface="Arial" panose="020B0604020202020204" pitchFamily="34" charset="0"/>
                <a:cs typeface="Arial" panose="020B0604020202020204" pitchFamily="34" charset="0"/>
              </a:rPr>
              <a:t>Intro copy here ----------------------------------------------------------------------------------------------------------------------------------------------------------------------------------------------------------------------------------------------------------------------------------------------------------------------</a:t>
            </a:r>
            <a:r>
              <a:rPr lang="en-US" sz="2000" dirty="0" smtClean="0">
                <a:solidFill>
                  <a:srgbClr val="37C5D5"/>
                </a:solidFill>
                <a:latin typeface="Arial" panose="020B0604020202020204" pitchFamily="34" charset="0"/>
                <a:cs typeface="Arial" panose="020B0604020202020204" pitchFamily="34" charset="0"/>
                <a:sym typeface="Wingdings" panose="05000000000000000000" pitchFamily="2" charset="2"/>
              </a:rPr>
              <a:t></a:t>
            </a:r>
            <a:endParaRPr lang="en-US" sz="2000" dirty="0">
              <a:solidFill>
                <a:srgbClr val="37C5D5"/>
              </a:solidFill>
              <a:latin typeface="Arial" panose="020B0604020202020204" pitchFamily="34" charset="0"/>
              <a:cs typeface="Arial" panose="020B0604020202020204" pitchFamily="34" charset="0"/>
            </a:endParaRPr>
          </a:p>
        </p:txBody>
      </p:sp>
      <p:sp>
        <p:nvSpPr>
          <p:cNvPr id="6" name="TextBox 5"/>
          <p:cNvSpPr txBox="1"/>
          <p:nvPr/>
        </p:nvSpPr>
        <p:spPr>
          <a:xfrm>
            <a:off x="251564" y="2667179"/>
            <a:ext cx="3561105" cy="1323439"/>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Where: </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When</a:t>
            </a:r>
            <a:r>
              <a:rPr lang="en-US" sz="1600" dirty="0" smtClean="0">
                <a:latin typeface="Arial" panose="020B0604020202020204" pitchFamily="34" charset="0"/>
                <a:cs typeface="Arial" panose="020B0604020202020204" pitchFamily="34" charset="0"/>
              </a:rPr>
              <a:t>:</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Cost</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p:txBody>
      </p:sp>
      <p:sp>
        <p:nvSpPr>
          <p:cNvPr id="9" name="TextBox 8"/>
          <p:cNvSpPr txBox="1"/>
          <p:nvPr/>
        </p:nvSpPr>
        <p:spPr>
          <a:xfrm>
            <a:off x="6400069" y="2667179"/>
            <a:ext cx="3455878" cy="3570208"/>
          </a:xfrm>
          <a:prstGeom prst="rect">
            <a:avLst/>
          </a:prstGeom>
          <a:solidFill>
            <a:srgbClr val="37C5D5"/>
          </a:solidFill>
        </p:spPr>
        <p:txBody>
          <a:bodyPr wrap="square" lIns="91440" tIns="182880" bIns="91440" rtlCol="0">
            <a:spAutoFit/>
          </a:bodyPr>
          <a:lstStyle/>
          <a:p>
            <a:r>
              <a:rPr lang="en-US" sz="1800" dirty="0" smtClean="0">
                <a:latin typeface="Arial" panose="020B0604020202020204" pitchFamily="34" charset="0"/>
                <a:cs typeface="Arial" panose="020B0604020202020204" pitchFamily="34" charset="0"/>
              </a:rPr>
              <a:t>Additional Info</a:t>
            </a:r>
            <a:endParaRPr lang="en-US" sz="18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Details</a:t>
            </a:r>
          </a:p>
          <a:p>
            <a:endParaRPr lang="en-US" sz="1400" dirty="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
        <p:nvSpPr>
          <p:cNvPr id="12" name="TextBox 11"/>
          <p:cNvSpPr txBox="1"/>
          <p:nvPr/>
        </p:nvSpPr>
        <p:spPr>
          <a:xfrm>
            <a:off x="124691" y="4684337"/>
            <a:ext cx="6274494" cy="709681"/>
          </a:xfrm>
          <a:prstGeom prst="rect">
            <a:avLst/>
          </a:prstGeom>
          <a:noFill/>
        </p:spPr>
        <p:txBody>
          <a:bodyPr wrap="square" rtlCol="0">
            <a:spAutoFit/>
          </a:bodyPr>
          <a:lstStyle/>
          <a:p>
            <a:r>
              <a:rPr lang="en-US" dirty="0"/>
              <a:t>- - - - - - - - - - - - - - - - - - - - - - - - - - - - - - - - - - - - - - - - - - - - - - </a:t>
            </a:r>
            <a:endParaRPr lang="en-US" dirty="0"/>
          </a:p>
        </p:txBody>
      </p:sp>
      <p:sp>
        <p:nvSpPr>
          <p:cNvPr id="13" name="TextBox 12"/>
          <p:cNvSpPr txBox="1"/>
          <p:nvPr/>
        </p:nvSpPr>
        <p:spPr>
          <a:xfrm rot="5400000">
            <a:off x="4858208" y="5827510"/>
            <a:ext cx="2559278" cy="709681"/>
          </a:xfrm>
          <a:prstGeom prst="rect">
            <a:avLst/>
          </a:prstGeom>
          <a:noFill/>
        </p:spPr>
        <p:txBody>
          <a:bodyPr wrap="square" rtlCol="0">
            <a:spAutoFit/>
          </a:bodyPr>
          <a:lstStyle/>
          <a:p>
            <a:r>
              <a:rPr lang="en-US" dirty="0"/>
              <a:t>- - - - - - - - - - - - - - - - - - -  </a:t>
            </a:r>
            <a:endParaRPr lang="en-US" dirty="0"/>
          </a:p>
        </p:txBody>
      </p:sp>
      <p:sp>
        <p:nvSpPr>
          <p:cNvPr id="14" name="TextBox 13"/>
          <p:cNvSpPr txBox="1"/>
          <p:nvPr/>
        </p:nvSpPr>
        <p:spPr>
          <a:xfrm>
            <a:off x="241069" y="4902711"/>
            <a:ext cx="6240731" cy="461665"/>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Registration </a:t>
            </a:r>
            <a:r>
              <a:rPr lang="en-US" sz="1200" dirty="0" smtClean="0">
                <a:latin typeface="Arial" panose="020B0604020202020204" pitchFamily="34" charset="0"/>
                <a:cs typeface="Arial" panose="020B0604020202020204" pitchFamily="34" charset="0"/>
              </a:rPr>
              <a:t>Form: [Event Name]– [Event Date] </a:t>
            </a:r>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[Event Place]</a:t>
            </a:r>
            <a:endParaRPr lang="en-US" sz="1200" dirty="0">
              <a:latin typeface="Arial" panose="020B0604020202020204" pitchFamily="34" charset="0"/>
              <a:cs typeface="Arial" panose="020B0604020202020204" pitchFamily="34" charset="0"/>
            </a:endParaRPr>
          </a:p>
          <a:p>
            <a:r>
              <a:rPr lang="en-US" sz="1200" i="1" dirty="0">
                <a:latin typeface="Arial" panose="020B0604020202020204" pitchFamily="34" charset="0"/>
                <a:cs typeface="Arial" panose="020B0604020202020204" pitchFamily="34" charset="0"/>
              </a:rPr>
              <a:t>Please make photocopies for additional registrants. </a:t>
            </a:r>
            <a:r>
              <a:rPr lang="en-US" sz="1200" dirty="0">
                <a:latin typeface="Arial" panose="020B0604020202020204" pitchFamily="34" charset="0"/>
                <a:cs typeface="Arial" panose="020B0604020202020204" pitchFamily="34" charset="0"/>
              </a:rPr>
              <a:t>Cut-off Date: </a:t>
            </a:r>
            <a:r>
              <a:rPr lang="en-US" sz="1200" dirty="0" smtClean="0">
                <a:latin typeface="Arial" panose="020B0604020202020204" pitchFamily="34" charset="0"/>
                <a:cs typeface="Arial" panose="020B0604020202020204" pitchFamily="34" charset="0"/>
              </a:rPr>
              <a:t>[Cut-off Date]</a:t>
            </a:r>
            <a:endParaRPr lang="en-US" sz="1100" dirty="0">
              <a:latin typeface="Arial" panose="020B0604020202020204" pitchFamily="34" charset="0"/>
              <a:cs typeface="Arial" panose="020B0604020202020204" pitchFamily="34" charset="0"/>
            </a:endParaRPr>
          </a:p>
        </p:txBody>
      </p:sp>
      <p:sp>
        <p:nvSpPr>
          <p:cNvPr id="15" name="TextBox 14"/>
          <p:cNvSpPr txBox="1"/>
          <p:nvPr/>
        </p:nvSpPr>
        <p:spPr>
          <a:xfrm>
            <a:off x="251564" y="5360370"/>
            <a:ext cx="5799166"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Name</a:t>
            </a:r>
            <a:r>
              <a:rPr lang="en-US" sz="1200" dirty="0" smtClean="0">
                <a:latin typeface="Arial" panose="020B0604020202020204" pitchFamily="34" charset="0"/>
                <a:cs typeface="Arial" panose="020B0604020202020204" pitchFamily="34" charset="0"/>
              </a:rPr>
              <a:t>________________________________ </a:t>
            </a:r>
            <a:r>
              <a:rPr lang="en-US" sz="1200" dirty="0">
                <a:latin typeface="Arial" panose="020B0604020202020204" pitchFamily="34" charset="0"/>
                <a:cs typeface="Arial" panose="020B0604020202020204" pitchFamily="34" charset="0"/>
              </a:rPr>
              <a:t>Company</a:t>
            </a:r>
            <a:r>
              <a:rPr lang="en-US" sz="1200" dirty="0" smtClean="0">
                <a:latin typeface="Arial" panose="020B0604020202020204" pitchFamily="34" charset="0"/>
                <a:cs typeface="Arial" panose="020B0604020202020204" pitchFamily="34" charset="0"/>
              </a:rPr>
              <a:t>_____________________</a:t>
            </a:r>
            <a:endParaRPr lang="en-US" sz="1200" dirty="0">
              <a:latin typeface="Arial" panose="020B0604020202020204" pitchFamily="34" charset="0"/>
              <a:cs typeface="Arial" panose="020B0604020202020204" pitchFamily="34" charset="0"/>
            </a:endParaRPr>
          </a:p>
        </p:txBody>
      </p:sp>
      <p:sp>
        <p:nvSpPr>
          <p:cNvPr id="16" name="TextBox 15"/>
          <p:cNvSpPr txBox="1"/>
          <p:nvPr/>
        </p:nvSpPr>
        <p:spPr>
          <a:xfrm>
            <a:off x="251564" y="5629966"/>
            <a:ext cx="5777041"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Address</a:t>
            </a:r>
            <a:r>
              <a:rPr lang="en-US" sz="1200" dirty="0" smtClean="0">
                <a:latin typeface="Arial" panose="020B0604020202020204" pitchFamily="34" charset="0"/>
                <a:cs typeface="Arial" panose="020B0604020202020204" pitchFamily="34" charset="0"/>
              </a:rPr>
              <a:t>________________________ </a:t>
            </a:r>
            <a:r>
              <a:rPr lang="en-US" sz="1200" dirty="0">
                <a:latin typeface="Arial" panose="020B0604020202020204" pitchFamily="34" charset="0"/>
                <a:cs typeface="Arial" panose="020B0604020202020204" pitchFamily="34" charset="0"/>
              </a:rPr>
              <a:t>City, State, Zip_______________________</a:t>
            </a:r>
            <a:endParaRPr lang="en-US" sz="1200" dirty="0">
              <a:latin typeface="Arial" panose="020B0604020202020204" pitchFamily="34" charset="0"/>
              <a:cs typeface="Arial" panose="020B0604020202020204" pitchFamily="34" charset="0"/>
            </a:endParaRPr>
          </a:p>
        </p:txBody>
      </p:sp>
      <p:sp>
        <p:nvSpPr>
          <p:cNvPr id="17" name="TextBox 16"/>
          <p:cNvSpPr txBox="1"/>
          <p:nvPr/>
        </p:nvSpPr>
        <p:spPr>
          <a:xfrm>
            <a:off x="241069" y="5906965"/>
            <a:ext cx="5787536"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Phone/</a:t>
            </a:r>
            <a:r>
              <a:rPr lang="en-US" sz="1200" dirty="0" err="1">
                <a:latin typeface="Arial" panose="020B0604020202020204" pitchFamily="34" charset="0"/>
                <a:cs typeface="Arial" panose="020B0604020202020204" pitchFamily="34" charset="0"/>
              </a:rPr>
              <a:t>Fax</a:t>
            </a:r>
            <a:r>
              <a:rPr lang="en-US" sz="1200" dirty="0" err="1" smtClean="0">
                <a:latin typeface="Arial" panose="020B0604020202020204" pitchFamily="34" charset="0"/>
                <a:cs typeface="Arial" panose="020B0604020202020204" pitchFamily="34" charset="0"/>
              </a:rPr>
              <a:t>____________________Email</a:t>
            </a:r>
            <a:r>
              <a:rPr lang="en-US" sz="1200" dirty="0" smtClean="0">
                <a:latin typeface="Arial" panose="020B0604020202020204" pitchFamily="34" charset="0"/>
                <a:cs typeface="Arial" panose="020B0604020202020204" pitchFamily="34" charset="0"/>
              </a:rPr>
              <a:t>_________________________________</a:t>
            </a:r>
            <a:endParaRPr lang="en-US" sz="1200" dirty="0">
              <a:latin typeface="Arial" panose="020B0604020202020204" pitchFamily="34" charset="0"/>
              <a:cs typeface="Arial" panose="020B0604020202020204" pitchFamily="34" charset="0"/>
            </a:endParaRPr>
          </a:p>
        </p:txBody>
      </p:sp>
      <p:sp>
        <p:nvSpPr>
          <p:cNvPr id="18" name="TextBox 17"/>
          <p:cNvSpPr txBox="1"/>
          <p:nvPr/>
        </p:nvSpPr>
        <p:spPr>
          <a:xfrm>
            <a:off x="251564" y="6201840"/>
            <a:ext cx="8079971" cy="646331"/>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Please </a:t>
            </a:r>
            <a:r>
              <a:rPr lang="en-US" sz="1200" dirty="0">
                <a:latin typeface="Arial" panose="020B0604020202020204" pitchFamily="34" charset="0"/>
                <a:cs typeface="Arial" panose="020B0604020202020204" pitchFamily="34" charset="0"/>
              </a:rPr>
              <a:t>I</a:t>
            </a:r>
            <a:r>
              <a:rPr lang="en-US" sz="1200" dirty="0">
                <a:latin typeface="Arial" panose="020B0604020202020204" pitchFamily="34" charset="0"/>
                <a:cs typeface="Arial" panose="020B0604020202020204" pitchFamily="34" charset="0"/>
              </a:rPr>
              <a:t>ndicate Payment:☐$00 per MSCI Member ☐$00 per </a:t>
            </a:r>
            <a:r>
              <a:rPr lang="en-US" sz="1200" dirty="0" smtClean="0">
                <a:latin typeface="Arial" panose="020B0604020202020204" pitchFamily="34" charset="0"/>
                <a:cs typeface="Arial" panose="020B0604020202020204" pitchFamily="34" charset="0"/>
              </a:rPr>
              <a:t>Non-member</a:t>
            </a:r>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Payment Method: ☐Check payable to MSCI New York Chapter </a:t>
            </a:r>
            <a:r>
              <a:rPr lang="en-US" sz="1200" dirty="0" smtClean="0">
                <a:latin typeface="Arial" panose="020B0604020202020204" pitchFamily="34" charset="0"/>
                <a:cs typeface="Arial" panose="020B0604020202020204" pitchFamily="34" charset="0"/>
              </a:rPr>
              <a:t>-OR- </a:t>
            </a:r>
          </a:p>
          <a:p>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MasterCard ☐Visa ☐AMEX   </a:t>
            </a:r>
            <a:endParaRPr lang="en-US" sz="1200" dirty="0">
              <a:latin typeface="Arial" panose="020B0604020202020204" pitchFamily="34" charset="0"/>
              <a:cs typeface="Arial" panose="020B0604020202020204" pitchFamily="34" charset="0"/>
            </a:endParaRPr>
          </a:p>
        </p:txBody>
      </p:sp>
      <p:sp>
        <p:nvSpPr>
          <p:cNvPr id="19" name="TextBox 18"/>
          <p:cNvSpPr txBox="1"/>
          <p:nvPr/>
        </p:nvSpPr>
        <p:spPr>
          <a:xfrm>
            <a:off x="251564" y="6827176"/>
            <a:ext cx="5678454" cy="569387"/>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Name on Card</a:t>
            </a:r>
            <a:r>
              <a:rPr lang="en-US" sz="1200" dirty="0" smtClean="0">
                <a:latin typeface="Arial" panose="020B0604020202020204" pitchFamily="34" charset="0"/>
                <a:cs typeface="Arial" panose="020B0604020202020204" pitchFamily="34" charset="0"/>
              </a:rPr>
              <a:t>____________________________________________________</a:t>
            </a:r>
            <a:endParaRPr lang="en-US" sz="1200" dirty="0">
              <a:latin typeface="Arial" panose="020B0604020202020204" pitchFamily="34" charset="0"/>
              <a:cs typeface="Arial" panose="020B0604020202020204" pitchFamily="34" charset="0"/>
            </a:endParaRPr>
          </a:p>
          <a:p>
            <a:endParaRPr lang="en-US" sz="7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Account Number</a:t>
            </a:r>
            <a:r>
              <a:rPr lang="en-US" sz="1200" dirty="0" smtClean="0">
                <a:latin typeface="Arial" panose="020B0604020202020204" pitchFamily="34" charset="0"/>
                <a:cs typeface="Arial" panose="020B0604020202020204" pitchFamily="34" charset="0"/>
              </a:rPr>
              <a:t>______________________ </a:t>
            </a:r>
            <a:r>
              <a:rPr lang="en-US" sz="1200" dirty="0">
                <a:latin typeface="Arial" panose="020B0604020202020204" pitchFamily="34" charset="0"/>
                <a:cs typeface="Arial" panose="020B0604020202020204" pitchFamily="34" charset="0"/>
              </a:rPr>
              <a:t>CSV______ </a:t>
            </a:r>
            <a:r>
              <a:rPr lang="en-US" sz="1200" dirty="0" smtClean="0">
                <a:latin typeface="Arial" panose="020B0604020202020204" pitchFamily="34" charset="0"/>
                <a:cs typeface="Arial" panose="020B0604020202020204" pitchFamily="34" charset="0"/>
              </a:rPr>
              <a:t>Exp. </a:t>
            </a:r>
            <a:r>
              <a:rPr lang="en-US" sz="1200" dirty="0">
                <a:latin typeface="Arial" panose="020B0604020202020204" pitchFamily="34" charset="0"/>
                <a:cs typeface="Arial" panose="020B0604020202020204" pitchFamily="34" charset="0"/>
              </a:rPr>
              <a:t>Date__________</a:t>
            </a:r>
            <a:endParaRPr lang="en-US" sz="1200" dirty="0">
              <a:latin typeface="Arial" panose="020B0604020202020204" pitchFamily="34" charset="0"/>
              <a:cs typeface="Arial" panose="020B0604020202020204" pitchFamily="34" charset="0"/>
            </a:endParaRPr>
          </a:p>
        </p:txBody>
      </p:sp>
      <p:sp>
        <p:nvSpPr>
          <p:cNvPr id="20" name="TextBox 19"/>
          <p:cNvSpPr txBox="1"/>
          <p:nvPr/>
        </p:nvSpPr>
        <p:spPr>
          <a:xfrm>
            <a:off x="6305681" y="6352532"/>
            <a:ext cx="3550266" cy="938719"/>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Send </a:t>
            </a:r>
            <a:r>
              <a:rPr lang="en-US" sz="1100" dirty="0">
                <a:latin typeface="Arial" panose="020B0604020202020204" pitchFamily="34" charset="0"/>
                <a:cs typeface="Arial" panose="020B0604020202020204" pitchFamily="34" charset="0"/>
              </a:rPr>
              <a:t>form &amp;</a:t>
            </a:r>
            <a:r>
              <a:rPr lang="en-US" sz="1100" dirty="0" smtClean="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payment to the </a:t>
            </a:r>
            <a:r>
              <a:rPr lang="en-US" sz="1100" dirty="0" smtClean="0">
                <a:latin typeface="Arial" panose="020B0604020202020204" pitchFamily="34" charset="0"/>
                <a:cs typeface="Arial" panose="020B0604020202020204" pitchFamily="34" charset="0"/>
              </a:rPr>
              <a:t>[Chapter Name]:</a:t>
            </a:r>
            <a:br>
              <a:rPr lang="en-US" sz="11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[Name of contact]</a:t>
            </a:r>
            <a:br>
              <a:rPr lang="en-US" sz="11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[Address]</a:t>
            </a:r>
            <a:r>
              <a:rPr lang="en-US" sz="1050" dirty="0">
                <a:latin typeface="Arial" panose="020B0604020202020204" pitchFamily="34" charset="0"/>
                <a:cs typeface="Arial" panose="020B0604020202020204" pitchFamily="34" charset="0"/>
              </a:rPr>
              <a:t/>
            </a:r>
            <a:br>
              <a:rPr lang="en-US" sz="1050" dirty="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Email: </a:t>
            </a:r>
            <a:r>
              <a:rPr lang="en-US" sz="1100" dirty="0" smtClean="0">
                <a:solidFill>
                  <a:srgbClr val="000000"/>
                </a:solidFill>
                <a:latin typeface="Arial" panose="020B0604020202020204" pitchFamily="34" charset="0"/>
                <a:cs typeface="Arial" panose="020B0604020202020204" pitchFamily="34" charset="0"/>
              </a:rPr>
              <a:t>[email]</a:t>
            </a:r>
            <a:br>
              <a:rPr lang="en-US" sz="1100" dirty="0" smtClean="0">
                <a:solidFill>
                  <a:srgbClr val="000000"/>
                </a:solidFill>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Phone</a:t>
            </a:r>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[phone]/ </a:t>
            </a:r>
            <a:r>
              <a:rPr lang="en-US" sz="1100" dirty="0">
                <a:latin typeface="Arial" panose="020B0604020202020204" pitchFamily="34" charset="0"/>
                <a:cs typeface="Arial" panose="020B0604020202020204" pitchFamily="34" charset="0"/>
              </a:rPr>
              <a:t>Fax: </a:t>
            </a:r>
            <a:r>
              <a:rPr lang="en-US" sz="1100" dirty="0" smtClean="0">
                <a:latin typeface="Arial" panose="020B0604020202020204" pitchFamily="34" charset="0"/>
                <a:cs typeface="Arial" panose="020B0604020202020204" pitchFamily="34" charset="0"/>
              </a:rPr>
              <a:t>[fax]</a:t>
            </a:r>
            <a:endParaRPr lang="en-US" sz="1100" dirty="0">
              <a:latin typeface="Arial" panose="020B0604020202020204" pitchFamily="34" charset="0"/>
              <a:cs typeface="Arial" panose="020B0604020202020204" pitchFamily="34" charset="0"/>
            </a:endParaRPr>
          </a:p>
        </p:txBody>
      </p:sp>
      <p:sp>
        <p:nvSpPr>
          <p:cNvPr id="21" name="Rectangle 20"/>
          <p:cNvSpPr/>
          <p:nvPr/>
        </p:nvSpPr>
        <p:spPr>
          <a:xfrm>
            <a:off x="4505266" y="311791"/>
            <a:ext cx="5117160" cy="1042477"/>
          </a:xfrm>
          <a:prstGeom prst="rect">
            <a:avLst/>
          </a:prstGeom>
          <a:solidFill>
            <a:schemeClr val="accent6">
              <a:lumMod val="75000"/>
              <a:alpha val="70000"/>
            </a:schemeClr>
          </a:solidFill>
          <a:ln>
            <a:solidFill>
              <a:srgbClr val="E46C0A"/>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[MSCI Chapter Logo]</a:t>
            </a:r>
            <a:endParaRPr lang="en-US" dirty="0">
              <a:latin typeface="Arial" panose="020B0604020202020204" pitchFamily="34" charset="0"/>
              <a:cs typeface="Arial" panose="020B0604020202020204" pitchFamily="34" charset="0"/>
            </a:endParaRPr>
          </a:p>
        </p:txBody>
      </p:sp>
      <p:sp>
        <p:nvSpPr>
          <p:cNvPr id="22" name="Rectangle 21"/>
          <p:cNvSpPr/>
          <p:nvPr/>
        </p:nvSpPr>
        <p:spPr>
          <a:xfrm>
            <a:off x="3928316" y="2613817"/>
            <a:ext cx="2356106" cy="2170579"/>
          </a:xfrm>
          <a:prstGeom prst="rect">
            <a:avLst/>
          </a:prstGeom>
          <a:solidFill>
            <a:schemeClr val="accent6">
              <a:lumMod val="75000"/>
              <a:alpha val="7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[Insert photo </a:t>
            </a:r>
            <a:r>
              <a:rPr lang="en-US" dirty="0" smtClean="0">
                <a:latin typeface="Arial" panose="020B0604020202020204" pitchFamily="34" charset="0"/>
                <a:cs typeface="Arial" panose="020B0604020202020204" pitchFamily="34" charset="0"/>
              </a:rPr>
              <a:t>here of speaker </a:t>
            </a:r>
            <a:r>
              <a:rPr lang="en-US" dirty="0">
                <a:latin typeface="Arial" panose="020B0604020202020204" pitchFamily="34" charset="0"/>
                <a:cs typeface="Arial" panose="020B0604020202020204" pitchFamily="34" charset="0"/>
              </a:rPr>
              <a:t>or </a:t>
            </a:r>
            <a:r>
              <a:rPr lang="en-US" dirty="0" smtClean="0">
                <a:latin typeface="Arial" panose="020B0604020202020204" pitchFamily="34" charset="0"/>
                <a:cs typeface="Arial" panose="020B0604020202020204" pitchFamily="34" charset="0"/>
              </a:rPr>
              <a:t>location. </a:t>
            </a:r>
            <a:r>
              <a:rPr lang="en-US" dirty="0">
                <a:latin typeface="Arial" panose="020B0604020202020204" pitchFamily="34" charset="0"/>
                <a:cs typeface="Arial" panose="020B0604020202020204" pitchFamily="34" charset="0"/>
              </a:rPr>
              <a:t>No clip art.]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3589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380</TotalTime>
  <Words>496</Words>
  <Application>Microsoft Office PowerPoint</Application>
  <PresentationFormat>Custom</PresentationFormat>
  <Paragraphs>65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Wingdings</vt:lpstr>
      <vt:lpstr>Office Theme</vt:lpstr>
      <vt:lpstr>PowerPoint Presentation</vt:lpstr>
      <vt:lpstr>PowerPoint Presentation</vt:lpstr>
    </vt:vector>
  </TitlesOfParts>
  <Company>MSCI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Riddle</dc:creator>
  <cp:lastModifiedBy>Ashley DeVecht</cp:lastModifiedBy>
  <cp:revision>15</cp:revision>
  <cp:lastPrinted>2015-06-23T14:32:03Z</cp:lastPrinted>
  <dcterms:created xsi:type="dcterms:W3CDTF">2015-06-16T15:19:31Z</dcterms:created>
  <dcterms:modified xsi:type="dcterms:W3CDTF">2015-07-20T14:16:01Z</dcterms:modified>
</cp:coreProperties>
</file>