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326" r:id="rId5"/>
    <p:sldId id="325" r:id="rId6"/>
    <p:sldId id="324" r:id="rId7"/>
    <p:sldId id="257" r:id="rId8"/>
    <p:sldId id="264" r:id="rId9"/>
    <p:sldId id="361" r:id="rId10"/>
    <p:sldId id="328" r:id="rId11"/>
    <p:sldId id="360" r:id="rId12"/>
    <p:sldId id="358" r:id="rId13"/>
    <p:sldId id="359" r:id="rId14"/>
    <p:sldId id="288" r:id="rId15"/>
    <p:sldId id="289" r:id="rId16"/>
    <p:sldId id="290" r:id="rId17"/>
    <p:sldId id="286" r:id="rId18"/>
    <p:sldId id="271" r:id="rId19"/>
    <p:sldId id="273" r:id="rId20"/>
    <p:sldId id="296" r:id="rId21"/>
    <p:sldId id="297" r:id="rId22"/>
    <p:sldId id="262" r:id="rId23"/>
    <p:sldId id="329" r:id="rId24"/>
    <p:sldId id="330" r:id="rId25"/>
    <p:sldId id="331" r:id="rId26"/>
    <p:sldId id="303" r:id="rId27"/>
    <p:sldId id="332" r:id="rId28"/>
    <p:sldId id="265" r:id="rId29"/>
    <p:sldId id="349" r:id="rId30"/>
    <p:sldId id="280" r:id="rId31"/>
    <p:sldId id="281" r:id="rId32"/>
    <p:sldId id="336" r:id="rId33"/>
    <p:sldId id="316" r:id="rId34"/>
    <p:sldId id="266" r:id="rId35"/>
    <p:sldId id="282" r:id="rId36"/>
    <p:sldId id="348" r:id="rId37"/>
    <p:sldId id="323" r:id="rId38"/>
    <p:sldId id="317" r:id="rId39"/>
    <p:sldId id="307" r:id="rId40"/>
    <p:sldId id="343" r:id="rId41"/>
    <p:sldId id="344" r:id="rId42"/>
    <p:sldId id="342" r:id="rId43"/>
    <p:sldId id="308" r:id="rId44"/>
    <p:sldId id="345" r:id="rId45"/>
    <p:sldId id="346" r:id="rId46"/>
    <p:sldId id="270" r:id="rId47"/>
    <p:sldId id="354" r:id="rId48"/>
    <p:sldId id="362" r:id="rId49"/>
    <p:sldId id="311" r:id="rId50"/>
    <p:sldId id="355" r:id="rId51"/>
    <p:sldId id="353" r:id="rId52"/>
    <p:sldId id="35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Agenda" id="{32E24D3C-BE13-4D5F-BA62-0F9E31791F8F}">
          <p14:sldIdLst>
            <p14:sldId id="326"/>
            <p14:sldId id="325"/>
            <p14:sldId id="324"/>
          </p14:sldIdLst>
        </p14:section>
        <p14:section name="Background on USITC and this survey" id="{C76BFD53-83C8-48F9-A925-8C66AD2A9B7D}">
          <p14:sldIdLst>
            <p14:sldId id="257"/>
            <p14:sldId id="264"/>
            <p14:sldId id="361"/>
          </p14:sldIdLst>
        </p14:section>
        <p14:section name="USITC's approach to data collection and analysis for this investigation" id="{B0B0C889-DEC9-406E-ADE5-175004E2947A}">
          <p14:sldIdLst>
            <p14:sldId id="328"/>
            <p14:sldId id="360"/>
            <p14:sldId id="358"/>
            <p14:sldId id="359"/>
            <p14:sldId id="288"/>
            <p14:sldId id="289"/>
            <p14:sldId id="290"/>
          </p14:sldIdLst>
        </p14:section>
        <p14:section name="Tips for accessing, navigating, and completing the questionnaire" id="{E88125F3-FBBB-45C9-A35A-C89CE6DAF90A}">
          <p14:sldIdLst>
            <p14:sldId id="286"/>
            <p14:sldId id="271"/>
            <p14:sldId id="273"/>
          </p14:sldIdLst>
        </p14:section>
        <p14:section name="Understanding terminology and how this questionnaire applies to my firm" id="{EECF4FBE-60FC-4EE4-B97C-009EA42757B3}">
          <p14:sldIdLst>
            <p14:sldId id="296"/>
            <p14:sldId id="297"/>
          </p14:sldIdLst>
        </p14:section>
        <p14:section name="Content of the facility-level questionnaire" id="{9EDA05BD-3204-4B20-A2F5-C5985C3A3E6B}">
          <p14:sldIdLst>
            <p14:sldId id="262"/>
            <p14:sldId id="329"/>
            <p14:sldId id="330"/>
            <p14:sldId id="331"/>
            <p14:sldId id="303"/>
            <p14:sldId id="332"/>
            <p14:sldId id="265"/>
            <p14:sldId id="349"/>
            <p14:sldId id="280"/>
            <p14:sldId id="281"/>
            <p14:sldId id="336"/>
            <p14:sldId id="316"/>
            <p14:sldId id="266"/>
            <p14:sldId id="282"/>
            <p14:sldId id="348"/>
            <p14:sldId id="323"/>
            <p14:sldId id="317"/>
            <p14:sldId id="307"/>
            <p14:sldId id="343"/>
            <p14:sldId id="344"/>
            <p14:sldId id="342"/>
            <p14:sldId id="308"/>
            <p14:sldId id="345"/>
            <p14:sldId id="346"/>
            <p14:sldId id="270"/>
            <p14:sldId id="354"/>
          </p14:sldIdLst>
        </p14:section>
        <p14:section name="Example questionnaire structure for different types of firms" id="{93B9E311-33EC-4C9B-AAB9-589AB305A40A}">
          <p14:sldIdLst>
            <p14:sldId id="362"/>
            <p14:sldId id="311"/>
          </p14:sldIdLst>
        </p14:section>
        <p14:section name="Other resources for completing the questionnaire" id="{6FC58CDE-EE29-4972-9C6D-FD5E5F4B56A8}">
          <p14:sldIdLst>
            <p14:sldId id="355"/>
            <p14:sldId id="353"/>
            <p14:sldId id="3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4440B-C911-E35A-9CD2-8023D5EBE5E7}" name="JEK/VGP" initials="PV" userId="JEK/VGP" providerId="None"/>
  <p188:author id="{08F6E422-59FE-42B4-70C4-008E2786737C}" name="RKS/EA" initials="AE" userId="RKS/EA" providerId="None"/>
  <p188:author id="{8FE4AA2A-CAD1-56FE-5382-2BC27FB533A1}" name="Carr, Robert" initials="CR" userId="S::::7a55ce79-0cfc-4a6e-ba1d-a7740b67e5d2" providerId="AD"/>
  <p188:author id="{A81C915B-7C0D-13B1-39EF-7125D75E20F4}" name="Friedman, Diana" initials="FD" userId="S::Diana.Friedman@usitc.gov::0bef6066-e73a-41e5-9b5f-ed4f46ddb81f" providerId="AD"/>
  <p188:author id="{CE0CC295-DCC7-641D-720A-28CE7FE8817A}" name="Melton, Alexander" initials="MA" userId="S::Alexander.Melton@usitc.gov::ab636051-441a-48a0-80a6-321eacfbac1b" providerId="AD"/>
  <p188:author id="{F0B6F0A9-D0CB-701C-5A5E-53D33530FB48}" name="Smyth, Kristin" initials="KNS" userId="Smyth, Kristin" providerId="None"/>
  <p188:author id="{1D71C0AF-3F0F-F6FC-E5B9-9F6B77995A59}" name="Van Veen, Kelsi" initials="VVK" userId="Van Veen, Kelsi" providerId="None"/>
  <p188:author id="{CE25BFB6-AE9B-954B-19D8-0A366C56F293}" name="Carlson, Dylan" initials="CD" userId="Carlson, Dylan" providerId="None"/>
  <p188:author id="{9C6BA6BF-2A0A-E966-D7B2-7B3B2D065FFB}" name="AAK/FMJ" initials="AAK/FMJ" userId="AAK/FMJ" providerId="None"/>
  <p188:author id="{0214D9E4-0561-2BE8-122D-7106C5889CD7}" name="Peters, Caroline" initials="CP" userId="Peters, Caroli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C0E93-03A1-40A1-A1F2-9DB04F8D2D12}" v="19" dt="2024-04-23T21:08:23.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57959" autoAdjust="0"/>
  </p:normalViewPr>
  <p:slideViewPr>
    <p:cSldViewPr snapToGrid="0">
      <p:cViewPr varScale="1">
        <p:scale>
          <a:sx n="71" d="100"/>
          <a:sy n="71" d="100"/>
        </p:scale>
        <p:origin x="2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55555555555557"/>
          <c:y val="5.0925925925925923E-2"/>
          <c:w val="0.56666666666666665"/>
          <c:h val="0.94444444444444442"/>
        </c:manualLayout>
      </c:layout>
      <c:pieChart>
        <c:varyColors val="1"/>
        <c:ser>
          <c:idx val="0"/>
          <c:order val="0"/>
          <c:spPr>
            <a:solidFill>
              <a:schemeClr val="accent6">
                <a:lumMod val="75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6396-49EB-907A-A42C2C175A0B}"/>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6396-49EB-907A-A42C2C175A0B}"/>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6396-49EB-907A-A42C2C175A0B}"/>
              </c:ext>
            </c:extLst>
          </c:dPt>
          <c:cat>
            <c:strRef>
              <c:f>Sheet1!$Q$6:$Q$8</c:f>
              <c:strCache>
                <c:ptCount val="3"/>
                <c:pt idx="0">
                  <c:v>Orange</c:v>
                </c:pt>
                <c:pt idx="1">
                  <c:v>Blue</c:v>
                </c:pt>
                <c:pt idx="2">
                  <c:v>Green</c:v>
                </c:pt>
              </c:strCache>
            </c:strRef>
          </c:cat>
          <c:val>
            <c:numRef>
              <c:f>Sheet1!$R$6:$R$8</c:f>
              <c:numCache>
                <c:formatCode>General</c:formatCode>
                <c:ptCount val="3"/>
                <c:pt idx="0">
                  <c:v>5</c:v>
                </c:pt>
                <c:pt idx="1">
                  <c:v>15</c:v>
                </c:pt>
                <c:pt idx="2">
                  <c:v>80</c:v>
                </c:pt>
              </c:numCache>
            </c:numRef>
          </c:val>
          <c:extLst>
            <c:ext xmlns:c16="http://schemas.microsoft.com/office/drawing/2014/chart" uri="{C3380CC4-5D6E-409C-BE32-E72D297353CC}">
              <c16:uniqueId val="{00000006-6396-49EB-907A-A42C2C175A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lumMod val="75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760E-4114-84EB-38AA6D1AF8C5}"/>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760E-4114-84EB-38AA6D1AF8C5}"/>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760E-4114-84EB-38AA6D1AF8C5}"/>
              </c:ext>
            </c:extLst>
          </c:dPt>
          <c:cat>
            <c:strRef>
              <c:f>Sheet1!$N$6:$N$8</c:f>
              <c:strCache>
                <c:ptCount val="3"/>
                <c:pt idx="0">
                  <c:v>Orange</c:v>
                </c:pt>
                <c:pt idx="1">
                  <c:v>Blue</c:v>
                </c:pt>
                <c:pt idx="2">
                  <c:v>Green</c:v>
                </c:pt>
              </c:strCache>
            </c:strRef>
          </c:cat>
          <c:val>
            <c:numRef>
              <c:f>Sheet1!$O$6:$O$8</c:f>
              <c:numCache>
                <c:formatCode>General</c:formatCode>
                <c:ptCount val="3"/>
                <c:pt idx="0">
                  <c:v>60</c:v>
                </c:pt>
                <c:pt idx="1">
                  <c:v>30</c:v>
                </c:pt>
                <c:pt idx="2">
                  <c:v>10</c:v>
                </c:pt>
              </c:numCache>
            </c:numRef>
          </c:val>
          <c:extLst>
            <c:ext xmlns:c16="http://schemas.microsoft.com/office/drawing/2014/chart" uri="{C3380CC4-5D6E-409C-BE32-E72D297353CC}">
              <c16:uniqueId val="{00000006-760E-4114-84EB-38AA6D1AF8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B4925-842E-4E1E-98B4-BC296DF2A7E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469CF1FB-E0CE-49FF-92FC-A2E30B57E3D1}">
      <dgm:prSet phldrT="[Text]"/>
      <dgm:spPr>
        <a:solidFill>
          <a:srgbClr val="E46ECB"/>
        </a:solidFill>
      </dgm:spPr>
      <dgm:t>
        <a:bodyPr/>
        <a:lstStyle/>
        <a:p>
          <a:r>
            <a:rPr lang="en-US" b="1">
              <a:solidFill>
                <a:schemeClr val="tx1"/>
              </a:solidFill>
            </a:rPr>
            <a:t>Your Company</a:t>
          </a:r>
        </a:p>
      </dgm:t>
    </dgm:pt>
    <dgm:pt modelId="{1F7D1273-A515-4223-B2E4-F4F2308D52B1}" type="parTrans" cxnId="{28F0FA20-DE6D-4F15-9FA3-48EC8A9AAF45}">
      <dgm:prSet/>
      <dgm:spPr/>
      <dgm:t>
        <a:bodyPr/>
        <a:lstStyle/>
        <a:p>
          <a:endParaRPr lang="en-US"/>
        </a:p>
      </dgm:t>
    </dgm:pt>
    <dgm:pt modelId="{FDAA26E1-0ADE-40B0-BA2D-0E79B710D632}" type="sibTrans" cxnId="{28F0FA20-DE6D-4F15-9FA3-48EC8A9AAF45}">
      <dgm:prSet/>
      <dgm:spPr/>
      <dgm:t>
        <a:bodyPr/>
        <a:lstStyle/>
        <a:p>
          <a:endParaRPr lang="en-US"/>
        </a:p>
      </dgm:t>
    </dgm:pt>
    <dgm:pt modelId="{5D1172E1-70D1-4CCD-A93F-1D73AA51468D}">
      <dgm:prSet phldrT="[Text]"/>
      <dgm:spPr>
        <a:solidFill>
          <a:schemeClr val="accent4"/>
        </a:solidFill>
      </dgm:spPr>
      <dgm:t>
        <a:bodyPr/>
        <a:lstStyle/>
        <a:p>
          <a:r>
            <a:rPr lang="en-US" b="1" dirty="0">
              <a:solidFill>
                <a:schemeClr val="tx1"/>
              </a:solidFill>
            </a:rPr>
            <a:t>Facility 1 (F1) that produces covered products</a:t>
          </a:r>
        </a:p>
      </dgm:t>
    </dgm:pt>
    <dgm:pt modelId="{A3BBB5F3-8952-4A35-8E34-03141F550A3E}" type="parTrans" cxnId="{00E5C165-1FD4-4853-8515-19451DC3E4F5}">
      <dgm:prSet/>
      <dgm:spPr>
        <a:solidFill>
          <a:srgbClr val="AF2191"/>
        </a:solidFill>
        <a:ln w="28575">
          <a:noFill/>
        </a:ln>
      </dgm:spPr>
      <dgm:t>
        <a:bodyPr/>
        <a:lstStyle/>
        <a:p>
          <a:endParaRPr lang="en-US"/>
        </a:p>
      </dgm:t>
    </dgm:pt>
    <dgm:pt modelId="{3C35667D-6DC1-4A18-945A-0102BEEF1C0C}" type="sibTrans" cxnId="{00E5C165-1FD4-4853-8515-19451DC3E4F5}">
      <dgm:prSet/>
      <dgm:spPr/>
      <dgm:t>
        <a:bodyPr/>
        <a:lstStyle/>
        <a:p>
          <a:endParaRPr lang="en-US"/>
        </a:p>
      </dgm:t>
    </dgm:pt>
    <dgm:pt modelId="{AE643000-390C-496F-B9E3-3E90F600C88B}">
      <dgm:prSet phldrT="[Text]"/>
      <dgm:spPr>
        <a:solidFill>
          <a:schemeClr val="accent4"/>
        </a:solidFill>
      </dgm:spPr>
      <dgm:t>
        <a:bodyPr/>
        <a:lstStyle/>
        <a:p>
          <a:r>
            <a:rPr lang="en-US" b="1" dirty="0">
              <a:solidFill>
                <a:schemeClr val="tx1"/>
              </a:solidFill>
            </a:rPr>
            <a:t>Facility 2 (F2) that produces covered products</a:t>
          </a:r>
        </a:p>
      </dgm:t>
    </dgm:pt>
    <dgm:pt modelId="{1C61C165-FA24-460B-B1F0-7640E918ABAD}" type="parTrans" cxnId="{1FB4CC68-FBFB-4E19-B6D9-E6F9526A18AD}">
      <dgm:prSet/>
      <dgm:spPr>
        <a:ln w="19050">
          <a:noFill/>
        </a:ln>
      </dgm:spPr>
      <dgm:t>
        <a:bodyPr/>
        <a:lstStyle/>
        <a:p>
          <a:endParaRPr lang="en-US"/>
        </a:p>
      </dgm:t>
    </dgm:pt>
    <dgm:pt modelId="{4CAE7C0D-DE19-4881-A950-00118E5932DA}" type="sibTrans" cxnId="{1FB4CC68-FBFB-4E19-B6D9-E6F9526A18AD}">
      <dgm:prSet/>
      <dgm:spPr/>
      <dgm:t>
        <a:bodyPr/>
        <a:lstStyle/>
        <a:p>
          <a:endParaRPr lang="en-US"/>
        </a:p>
      </dgm:t>
    </dgm:pt>
    <dgm:pt modelId="{351D7C81-0791-4FAD-BD91-72DE5B3B6DF3}">
      <dgm:prSet phldrT="[Text]"/>
      <dgm:spPr>
        <a:solidFill>
          <a:schemeClr val="accent4"/>
        </a:solidFill>
      </dgm:spPr>
      <dgm:t>
        <a:bodyPr/>
        <a:lstStyle/>
        <a:p>
          <a:r>
            <a:rPr lang="en-US" b="1" dirty="0">
              <a:solidFill>
                <a:schemeClr val="tx1"/>
              </a:solidFill>
            </a:rPr>
            <a:t>Facility 3 (F3) that produces covered products</a:t>
          </a:r>
        </a:p>
      </dgm:t>
    </dgm:pt>
    <dgm:pt modelId="{36C9D312-B56C-49C0-87D0-3CBB0FF5681E}" type="parTrans" cxnId="{E53FBFA3-99D9-46B7-9FFF-1CDB43DE1CF5}">
      <dgm:prSet/>
      <dgm:spPr>
        <a:solidFill>
          <a:srgbClr val="AF2191"/>
        </a:solidFill>
        <a:ln w="19050">
          <a:noFill/>
        </a:ln>
      </dgm:spPr>
      <dgm:t>
        <a:bodyPr/>
        <a:lstStyle/>
        <a:p>
          <a:endParaRPr lang="en-US"/>
        </a:p>
      </dgm:t>
    </dgm:pt>
    <dgm:pt modelId="{5473C8B9-A776-4EA7-9338-A9E2EAF1FF42}" type="sibTrans" cxnId="{E53FBFA3-99D9-46B7-9FFF-1CDB43DE1CF5}">
      <dgm:prSet/>
      <dgm:spPr/>
      <dgm:t>
        <a:bodyPr/>
        <a:lstStyle/>
        <a:p>
          <a:endParaRPr lang="en-US"/>
        </a:p>
      </dgm:t>
    </dgm:pt>
    <dgm:pt modelId="{6C72486D-807E-4B54-8CBF-5D427634B19C}" type="pres">
      <dgm:prSet presAssocID="{E05B4925-842E-4E1E-98B4-BC296DF2A7E1}" presName="hierChild1" presStyleCnt="0">
        <dgm:presLayoutVars>
          <dgm:orgChart val="1"/>
          <dgm:chPref val="1"/>
          <dgm:dir/>
          <dgm:animOne val="branch"/>
          <dgm:animLvl val="lvl"/>
          <dgm:resizeHandles/>
        </dgm:presLayoutVars>
      </dgm:prSet>
      <dgm:spPr/>
    </dgm:pt>
    <dgm:pt modelId="{07A30AAB-50EA-4D50-8C60-A2AEB2A24A19}" type="pres">
      <dgm:prSet presAssocID="{469CF1FB-E0CE-49FF-92FC-A2E30B57E3D1}" presName="hierRoot1" presStyleCnt="0">
        <dgm:presLayoutVars>
          <dgm:hierBranch val="init"/>
        </dgm:presLayoutVars>
      </dgm:prSet>
      <dgm:spPr/>
    </dgm:pt>
    <dgm:pt modelId="{27D5AF45-ED05-431F-A215-EF0EAC267DFD}" type="pres">
      <dgm:prSet presAssocID="{469CF1FB-E0CE-49FF-92FC-A2E30B57E3D1}" presName="rootComposite1" presStyleCnt="0"/>
      <dgm:spPr/>
    </dgm:pt>
    <dgm:pt modelId="{A6D3F7A0-FB70-4890-80EE-9E910C577417}" type="pres">
      <dgm:prSet presAssocID="{469CF1FB-E0CE-49FF-92FC-A2E30B57E3D1}" presName="rootText1" presStyleLbl="node0" presStyleIdx="0" presStyleCnt="1" custLinFactNeighborX="-27300" custLinFactNeighborY="91669">
        <dgm:presLayoutVars>
          <dgm:chPref val="3"/>
        </dgm:presLayoutVars>
      </dgm:prSet>
      <dgm:spPr/>
    </dgm:pt>
    <dgm:pt modelId="{624C7154-D2AF-4032-B685-580382BA8978}" type="pres">
      <dgm:prSet presAssocID="{469CF1FB-E0CE-49FF-92FC-A2E30B57E3D1}" presName="rootConnector1" presStyleLbl="node1" presStyleIdx="0" presStyleCnt="0"/>
      <dgm:spPr/>
    </dgm:pt>
    <dgm:pt modelId="{AD36C0A6-938F-4B1F-80AD-E618BF988525}" type="pres">
      <dgm:prSet presAssocID="{469CF1FB-E0CE-49FF-92FC-A2E30B57E3D1}" presName="hierChild2" presStyleCnt="0"/>
      <dgm:spPr/>
    </dgm:pt>
    <dgm:pt modelId="{AEB7192F-96FB-4C4E-8F57-D2EC17EFC2B7}" type="pres">
      <dgm:prSet presAssocID="{A3BBB5F3-8952-4A35-8E34-03141F550A3E}" presName="Name64" presStyleLbl="parChTrans1D2" presStyleIdx="0" presStyleCnt="3"/>
      <dgm:spPr/>
    </dgm:pt>
    <dgm:pt modelId="{8868E263-A3FA-4C43-A852-BF09A11AC20F}" type="pres">
      <dgm:prSet presAssocID="{5D1172E1-70D1-4CCD-A93F-1D73AA51468D}" presName="hierRoot2" presStyleCnt="0">
        <dgm:presLayoutVars>
          <dgm:hierBranch val="init"/>
        </dgm:presLayoutVars>
      </dgm:prSet>
      <dgm:spPr/>
    </dgm:pt>
    <dgm:pt modelId="{E67ADF2A-C6D7-49DD-A2C8-AA9F285899E3}" type="pres">
      <dgm:prSet presAssocID="{5D1172E1-70D1-4CCD-A93F-1D73AA51468D}" presName="rootComposite" presStyleCnt="0"/>
      <dgm:spPr/>
    </dgm:pt>
    <dgm:pt modelId="{27171BA6-B1C4-4386-904A-7BBEE035EB23}" type="pres">
      <dgm:prSet presAssocID="{5D1172E1-70D1-4CCD-A93F-1D73AA51468D}" presName="rootText" presStyleLbl="node2" presStyleIdx="0" presStyleCnt="3" custLinFactNeighborX="19467">
        <dgm:presLayoutVars>
          <dgm:chPref val="3"/>
        </dgm:presLayoutVars>
      </dgm:prSet>
      <dgm:spPr/>
    </dgm:pt>
    <dgm:pt modelId="{ACF70B62-8365-4A3A-8427-D4A7C2530335}" type="pres">
      <dgm:prSet presAssocID="{5D1172E1-70D1-4CCD-A93F-1D73AA51468D}" presName="rootConnector" presStyleLbl="node2" presStyleIdx="0" presStyleCnt="3"/>
      <dgm:spPr/>
    </dgm:pt>
    <dgm:pt modelId="{9FB8AA22-400E-4392-8DAD-4526BDBBF050}" type="pres">
      <dgm:prSet presAssocID="{5D1172E1-70D1-4CCD-A93F-1D73AA51468D}" presName="hierChild4" presStyleCnt="0"/>
      <dgm:spPr/>
    </dgm:pt>
    <dgm:pt modelId="{9FA81E66-FAB0-4C2E-AD91-945114508C2B}" type="pres">
      <dgm:prSet presAssocID="{5D1172E1-70D1-4CCD-A93F-1D73AA51468D}" presName="hierChild5" presStyleCnt="0"/>
      <dgm:spPr/>
    </dgm:pt>
    <dgm:pt modelId="{68CB1B85-ADF9-433F-A903-25897F9B23FA}" type="pres">
      <dgm:prSet presAssocID="{1C61C165-FA24-460B-B1F0-7640E918ABAD}" presName="Name64" presStyleLbl="parChTrans1D2" presStyleIdx="1" presStyleCnt="3"/>
      <dgm:spPr/>
    </dgm:pt>
    <dgm:pt modelId="{35BC9A67-88AE-4120-B42F-59F2791A42A5}" type="pres">
      <dgm:prSet presAssocID="{AE643000-390C-496F-B9E3-3E90F600C88B}" presName="hierRoot2" presStyleCnt="0">
        <dgm:presLayoutVars>
          <dgm:hierBranch val="init"/>
        </dgm:presLayoutVars>
      </dgm:prSet>
      <dgm:spPr/>
    </dgm:pt>
    <dgm:pt modelId="{F50E6044-16B1-46FF-8D4F-57855189C672}" type="pres">
      <dgm:prSet presAssocID="{AE643000-390C-496F-B9E3-3E90F600C88B}" presName="rootComposite" presStyleCnt="0"/>
      <dgm:spPr/>
    </dgm:pt>
    <dgm:pt modelId="{E17182F4-8CFF-473E-890B-CBEAD7E7C4FE}" type="pres">
      <dgm:prSet presAssocID="{AE643000-390C-496F-B9E3-3E90F600C88B}" presName="rootText" presStyleLbl="node2" presStyleIdx="1" presStyleCnt="3" custLinFactNeighborX="19467">
        <dgm:presLayoutVars>
          <dgm:chPref val="3"/>
        </dgm:presLayoutVars>
      </dgm:prSet>
      <dgm:spPr/>
    </dgm:pt>
    <dgm:pt modelId="{48BC0BD3-3A00-4707-833D-24218175A362}" type="pres">
      <dgm:prSet presAssocID="{AE643000-390C-496F-B9E3-3E90F600C88B}" presName="rootConnector" presStyleLbl="node2" presStyleIdx="1" presStyleCnt="3"/>
      <dgm:spPr/>
    </dgm:pt>
    <dgm:pt modelId="{9A502929-B4B3-447B-B616-020B2E6CABD3}" type="pres">
      <dgm:prSet presAssocID="{AE643000-390C-496F-B9E3-3E90F600C88B}" presName="hierChild4" presStyleCnt="0"/>
      <dgm:spPr/>
    </dgm:pt>
    <dgm:pt modelId="{16E77608-2187-4D31-B72A-00DC2D3C106E}" type="pres">
      <dgm:prSet presAssocID="{AE643000-390C-496F-B9E3-3E90F600C88B}" presName="hierChild5" presStyleCnt="0"/>
      <dgm:spPr/>
    </dgm:pt>
    <dgm:pt modelId="{F504B338-78EF-405D-8D75-27BA1179BCCE}" type="pres">
      <dgm:prSet presAssocID="{36C9D312-B56C-49C0-87D0-3CBB0FF5681E}" presName="Name64" presStyleLbl="parChTrans1D2" presStyleIdx="2" presStyleCnt="3"/>
      <dgm:spPr/>
    </dgm:pt>
    <dgm:pt modelId="{21C18163-C062-4DEA-955F-81200CE93B41}" type="pres">
      <dgm:prSet presAssocID="{351D7C81-0791-4FAD-BD91-72DE5B3B6DF3}" presName="hierRoot2" presStyleCnt="0">
        <dgm:presLayoutVars>
          <dgm:hierBranch val="init"/>
        </dgm:presLayoutVars>
      </dgm:prSet>
      <dgm:spPr/>
    </dgm:pt>
    <dgm:pt modelId="{42724BAE-12D8-42EA-9C5B-CACF5FDEF1C3}" type="pres">
      <dgm:prSet presAssocID="{351D7C81-0791-4FAD-BD91-72DE5B3B6DF3}" presName="rootComposite" presStyleCnt="0"/>
      <dgm:spPr/>
    </dgm:pt>
    <dgm:pt modelId="{BC2773ED-07FF-42E1-894A-225B547A1CD0}" type="pres">
      <dgm:prSet presAssocID="{351D7C81-0791-4FAD-BD91-72DE5B3B6DF3}" presName="rootText" presStyleLbl="node2" presStyleIdx="2" presStyleCnt="3" custLinFactNeighborX="19467">
        <dgm:presLayoutVars>
          <dgm:chPref val="3"/>
        </dgm:presLayoutVars>
      </dgm:prSet>
      <dgm:spPr/>
    </dgm:pt>
    <dgm:pt modelId="{C762F52C-650A-4453-9ABD-674311E8559C}" type="pres">
      <dgm:prSet presAssocID="{351D7C81-0791-4FAD-BD91-72DE5B3B6DF3}" presName="rootConnector" presStyleLbl="node2" presStyleIdx="2" presStyleCnt="3"/>
      <dgm:spPr/>
    </dgm:pt>
    <dgm:pt modelId="{CAC2F0A4-6FC7-4F1F-B14A-0403A0500B17}" type="pres">
      <dgm:prSet presAssocID="{351D7C81-0791-4FAD-BD91-72DE5B3B6DF3}" presName="hierChild4" presStyleCnt="0"/>
      <dgm:spPr/>
    </dgm:pt>
    <dgm:pt modelId="{980C1FCD-51B2-419B-821D-5093BCD59582}" type="pres">
      <dgm:prSet presAssocID="{351D7C81-0791-4FAD-BD91-72DE5B3B6DF3}" presName="hierChild5" presStyleCnt="0"/>
      <dgm:spPr/>
    </dgm:pt>
    <dgm:pt modelId="{67292A9E-B242-4F6F-8EB2-FA08FD0D84B8}" type="pres">
      <dgm:prSet presAssocID="{469CF1FB-E0CE-49FF-92FC-A2E30B57E3D1}" presName="hierChild3" presStyleCnt="0"/>
      <dgm:spPr/>
    </dgm:pt>
  </dgm:ptLst>
  <dgm:cxnLst>
    <dgm:cxn modelId="{CDD2F214-E09F-4F7C-90A7-DA19FAB80EA6}" type="presOf" srcId="{5D1172E1-70D1-4CCD-A93F-1D73AA51468D}" destId="{ACF70B62-8365-4A3A-8427-D4A7C2530335}" srcOrd="1" destOrd="0" presId="urn:microsoft.com/office/officeart/2009/3/layout/HorizontalOrganizationChart"/>
    <dgm:cxn modelId="{28F0FA20-DE6D-4F15-9FA3-48EC8A9AAF45}" srcId="{E05B4925-842E-4E1E-98B4-BC296DF2A7E1}" destId="{469CF1FB-E0CE-49FF-92FC-A2E30B57E3D1}" srcOrd="0" destOrd="0" parTransId="{1F7D1273-A515-4223-B2E4-F4F2308D52B1}" sibTransId="{FDAA26E1-0ADE-40B0-BA2D-0E79B710D632}"/>
    <dgm:cxn modelId="{A9D2D038-ADAD-4AB7-A85C-28A8039EA505}" type="presOf" srcId="{A3BBB5F3-8952-4A35-8E34-03141F550A3E}" destId="{AEB7192F-96FB-4C4E-8F57-D2EC17EFC2B7}" srcOrd="0" destOrd="0" presId="urn:microsoft.com/office/officeart/2009/3/layout/HorizontalOrganizationChart"/>
    <dgm:cxn modelId="{00E5C165-1FD4-4853-8515-19451DC3E4F5}" srcId="{469CF1FB-E0CE-49FF-92FC-A2E30B57E3D1}" destId="{5D1172E1-70D1-4CCD-A93F-1D73AA51468D}" srcOrd="0" destOrd="0" parTransId="{A3BBB5F3-8952-4A35-8E34-03141F550A3E}" sibTransId="{3C35667D-6DC1-4A18-945A-0102BEEF1C0C}"/>
    <dgm:cxn modelId="{1FB4CC68-FBFB-4E19-B6D9-E6F9526A18AD}" srcId="{469CF1FB-E0CE-49FF-92FC-A2E30B57E3D1}" destId="{AE643000-390C-496F-B9E3-3E90F600C88B}" srcOrd="1" destOrd="0" parTransId="{1C61C165-FA24-460B-B1F0-7640E918ABAD}" sibTransId="{4CAE7C0D-DE19-4881-A950-00118E5932DA}"/>
    <dgm:cxn modelId="{1384C785-B814-4F99-82C1-E873F982B1FC}" type="presOf" srcId="{AE643000-390C-496F-B9E3-3E90F600C88B}" destId="{E17182F4-8CFF-473E-890B-CBEAD7E7C4FE}" srcOrd="0" destOrd="0" presId="urn:microsoft.com/office/officeart/2009/3/layout/HorizontalOrganizationChart"/>
    <dgm:cxn modelId="{61B2358F-2E97-41A3-882B-0A13BC7124FD}" type="presOf" srcId="{AE643000-390C-496F-B9E3-3E90F600C88B}" destId="{48BC0BD3-3A00-4707-833D-24218175A362}" srcOrd="1" destOrd="0" presId="urn:microsoft.com/office/officeart/2009/3/layout/HorizontalOrganizationChart"/>
    <dgm:cxn modelId="{8183C89F-74D2-460C-AEDE-697DAC474775}" type="presOf" srcId="{E05B4925-842E-4E1E-98B4-BC296DF2A7E1}" destId="{6C72486D-807E-4B54-8CBF-5D427634B19C}" srcOrd="0" destOrd="0" presId="urn:microsoft.com/office/officeart/2009/3/layout/HorizontalOrganizationChart"/>
    <dgm:cxn modelId="{1B86D0A1-418C-45E4-B0BF-69976C635C93}" type="presOf" srcId="{351D7C81-0791-4FAD-BD91-72DE5B3B6DF3}" destId="{C762F52C-650A-4453-9ABD-674311E8559C}" srcOrd="1" destOrd="0" presId="urn:microsoft.com/office/officeart/2009/3/layout/HorizontalOrganizationChart"/>
    <dgm:cxn modelId="{E53FBFA3-99D9-46B7-9FFF-1CDB43DE1CF5}" srcId="{469CF1FB-E0CE-49FF-92FC-A2E30B57E3D1}" destId="{351D7C81-0791-4FAD-BD91-72DE5B3B6DF3}" srcOrd="2" destOrd="0" parTransId="{36C9D312-B56C-49C0-87D0-3CBB0FF5681E}" sibTransId="{5473C8B9-A776-4EA7-9338-A9E2EAF1FF42}"/>
    <dgm:cxn modelId="{E37F9FC8-C5EA-4351-BEAB-68FB2AB9BB0E}" type="presOf" srcId="{5D1172E1-70D1-4CCD-A93F-1D73AA51468D}" destId="{27171BA6-B1C4-4386-904A-7BBEE035EB23}" srcOrd="0" destOrd="0" presId="urn:microsoft.com/office/officeart/2009/3/layout/HorizontalOrganizationChart"/>
    <dgm:cxn modelId="{48FAA9D5-8AE8-43FC-B339-369144240460}" type="presOf" srcId="{351D7C81-0791-4FAD-BD91-72DE5B3B6DF3}" destId="{BC2773ED-07FF-42E1-894A-225B547A1CD0}" srcOrd="0" destOrd="0" presId="urn:microsoft.com/office/officeart/2009/3/layout/HorizontalOrganizationChart"/>
    <dgm:cxn modelId="{CB1D60DA-5991-4321-85E3-E8E21B8D9D33}" type="presOf" srcId="{469CF1FB-E0CE-49FF-92FC-A2E30B57E3D1}" destId="{624C7154-D2AF-4032-B685-580382BA8978}" srcOrd="1" destOrd="0" presId="urn:microsoft.com/office/officeart/2009/3/layout/HorizontalOrganizationChart"/>
    <dgm:cxn modelId="{CA8B7BDA-706A-46A5-A2DC-920EDAB61CB5}" type="presOf" srcId="{469CF1FB-E0CE-49FF-92FC-A2E30B57E3D1}" destId="{A6D3F7A0-FB70-4890-80EE-9E910C577417}" srcOrd="0" destOrd="0" presId="urn:microsoft.com/office/officeart/2009/3/layout/HorizontalOrganizationChart"/>
    <dgm:cxn modelId="{5DD05FDE-25E7-44BB-85DB-96B99953FBE7}" type="presOf" srcId="{36C9D312-B56C-49C0-87D0-3CBB0FF5681E}" destId="{F504B338-78EF-405D-8D75-27BA1179BCCE}" srcOrd="0" destOrd="0" presId="urn:microsoft.com/office/officeart/2009/3/layout/HorizontalOrganizationChart"/>
    <dgm:cxn modelId="{3AFFB3F2-ABB3-4595-A3F6-833B2873E860}" type="presOf" srcId="{1C61C165-FA24-460B-B1F0-7640E918ABAD}" destId="{68CB1B85-ADF9-433F-A903-25897F9B23FA}" srcOrd="0" destOrd="0" presId="urn:microsoft.com/office/officeart/2009/3/layout/HorizontalOrganizationChart"/>
    <dgm:cxn modelId="{0BCF7025-94A0-4CCC-A6DF-3405AF1B512A}" type="presParOf" srcId="{6C72486D-807E-4B54-8CBF-5D427634B19C}" destId="{07A30AAB-50EA-4D50-8C60-A2AEB2A24A19}" srcOrd="0" destOrd="0" presId="urn:microsoft.com/office/officeart/2009/3/layout/HorizontalOrganizationChart"/>
    <dgm:cxn modelId="{55A60301-5184-45BB-AFBA-A7FD8238AB26}" type="presParOf" srcId="{07A30AAB-50EA-4D50-8C60-A2AEB2A24A19}" destId="{27D5AF45-ED05-431F-A215-EF0EAC267DFD}" srcOrd="0" destOrd="0" presId="urn:microsoft.com/office/officeart/2009/3/layout/HorizontalOrganizationChart"/>
    <dgm:cxn modelId="{D4378781-D160-499C-A0BC-9A2AA18CD752}" type="presParOf" srcId="{27D5AF45-ED05-431F-A215-EF0EAC267DFD}" destId="{A6D3F7A0-FB70-4890-80EE-9E910C577417}" srcOrd="0" destOrd="0" presId="urn:microsoft.com/office/officeart/2009/3/layout/HorizontalOrganizationChart"/>
    <dgm:cxn modelId="{9288191F-2511-4D52-927F-A130967DCCA7}" type="presParOf" srcId="{27D5AF45-ED05-431F-A215-EF0EAC267DFD}" destId="{624C7154-D2AF-4032-B685-580382BA8978}" srcOrd="1" destOrd="0" presId="urn:microsoft.com/office/officeart/2009/3/layout/HorizontalOrganizationChart"/>
    <dgm:cxn modelId="{13307BED-CE9C-4D84-920B-22E1E94EE43F}" type="presParOf" srcId="{07A30AAB-50EA-4D50-8C60-A2AEB2A24A19}" destId="{AD36C0A6-938F-4B1F-80AD-E618BF988525}" srcOrd="1" destOrd="0" presId="urn:microsoft.com/office/officeart/2009/3/layout/HorizontalOrganizationChart"/>
    <dgm:cxn modelId="{E1C46F44-E336-49A1-B959-D516D089FC25}" type="presParOf" srcId="{AD36C0A6-938F-4B1F-80AD-E618BF988525}" destId="{AEB7192F-96FB-4C4E-8F57-D2EC17EFC2B7}" srcOrd="0" destOrd="0" presId="urn:microsoft.com/office/officeart/2009/3/layout/HorizontalOrganizationChart"/>
    <dgm:cxn modelId="{DEADAE1C-D168-4C50-9EBF-336FBFC5892A}" type="presParOf" srcId="{AD36C0A6-938F-4B1F-80AD-E618BF988525}" destId="{8868E263-A3FA-4C43-A852-BF09A11AC20F}" srcOrd="1" destOrd="0" presId="urn:microsoft.com/office/officeart/2009/3/layout/HorizontalOrganizationChart"/>
    <dgm:cxn modelId="{044F7E51-6884-4121-BE34-61BB0F0AFD68}" type="presParOf" srcId="{8868E263-A3FA-4C43-A852-BF09A11AC20F}" destId="{E67ADF2A-C6D7-49DD-A2C8-AA9F285899E3}" srcOrd="0" destOrd="0" presId="urn:microsoft.com/office/officeart/2009/3/layout/HorizontalOrganizationChart"/>
    <dgm:cxn modelId="{6A4BCC6B-DFB7-4FF1-8471-8743D62733BE}" type="presParOf" srcId="{E67ADF2A-C6D7-49DD-A2C8-AA9F285899E3}" destId="{27171BA6-B1C4-4386-904A-7BBEE035EB23}" srcOrd="0" destOrd="0" presId="urn:microsoft.com/office/officeart/2009/3/layout/HorizontalOrganizationChart"/>
    <dgm:cxn modelId="{73349157-466A-4753-8B21-0455641A08C3}" type="presParOf" srcId="{E67ADF2A-C6D7-49DD-A2C8-AA9F285899E3}" destId="{ACF70B62-8365-4A3A-8427-D4A7C2530335}" srcOrd="1" destOrd="0" presId="urn:microsoft.com/office/officeart/2009/3/layout/HorizontalOrganizationChart"/>
    <dgm:cxn modelId="{F4C3E09B-ABF1-4544-BB2B-875092975FD9}" type="presParOf" srcId="{8868E263-A3FA-4C43-A852-BF09A11AC20F}" destId="{9FB8AA22-400E-4392-8DAD-4526BDBBF050}" srcOrd="1" destOrd="0" presId="urn:microsoft.com/office/officeart/2009/3/layout/HorizontalOrganizationChart"/>
    <dgm:cxn modelId="{12BC6D68-EE71-482E-9332-E7642014AE8D}" type="presParOf" srcId="{8868E263-A3FA-4C43-A852-BF09A11AC20F}" destId="{9FA81E66-FAB0-4C2E-AD91-945114508C2B}" srcOrd="2" destOrd="0" presId="urn:microsoft.com/office/officeart/2009/3/layout/HorizontalOrganizationChart"/>
    <dgm:cxn modelId="{3F7D88DC-25A2-4D97-AD91-40C68D5EE05F}" type="presParOf" srcId="{AD36C0A6-938F-4B1F-80AD-E618BF988525}" destId="{68CB1B85-ADF9-433F-A903-25897F9B23FA}" srcOrd="2" destOrd="0" presId="urn:microsoft.com/office/officeart/2009/3/layout/HorizontalOrganizationChart"/>
    <dgm:cxn modelId="{EE575E40-9506-4653-BA7C-4111A6A0FD7C}" type="presParOf" srcId="{AD36C0A6-938F-4B1F-80AD-E618BF988525}" destId="{35BC9A67-88AE-4120-B42F-59F2791A42A5}" srcOrd="3" destOrd="0" presId="urn:microsoft.com/office/officeart/2009/3/layout/HorizontalOrganizationChart"/>
    <dgm:cxn modelId="{EB39BE94-579B-4095-A2AE-BEF102AD0B31}" type="presParOf" srcId="{35BC9A67-88AE-4120-B42F-59F2791A42A5}" destId="{F50E6044-16B1-46FF-8D4F-57855189C672}" srcOrd="0" destOrd="0" presId="urn:microsoft.com/office/officeart/2009/3/layout/HorizontalOrganizationChart"/>
    <dgm:cxn modelId="{EB809FCE-249A-4C11-A253-6A04932024B5}" type="presParOf" srcId="{F50E6044-16B1-46FF-8D4F-57855189C672}" destId="{E17182F4-8CFF-473E-890B-CBEAD7E7C4FE}" srcOrd="0" destOrd="0" presId="urn:microsoft.com/office/officeart/2009/3/layout/HorizontalOrganizationChart"/>
    <dgm:cxn modelId="{72D981D8-78BB-478A-94B7-2A65367326AE}" type="presParOf" srcId="{F50E6044-16B1-46FF-8D4F-57855189C672}" destId="{48BC0BD3-3A00-4707-833D-24218175A362}" srcOrd="1" destOrd="0" presId="urn:microsoft.com/office/officeart/2009/3/layout/HorizontalOrganizationChart"/>
    <dgm:cxn modelId="{A942540C-2BC1-4371-A876-0DDEED9D8E23}" type="presParOf" srcId="{35BC9A67-88AE-4120-B42F-59F2791A42A5}" destId="{9A502929-B4B3-447B-B616-020B2E6CABD3}" srcOrd="1" destOrd="0" presId="urn:microsoft.com/office/officeart/2009/3/layout/HorizontalOrganizationChart"/>
    <dgm:cxn modelId="{7304F64E-D911-47B3-AA68-B93E8F2A9F3B}" type="presParOf" srcId="{35BC9A67-88AE-4120-B42F-59F2791A42A5}" destId="{16E77608-2187-4D31-B72A-00DC2D3C106E}" srcOrd="2" destOrd="0" presId="urn:microsoft.com/office/officeart/2009/3/layout/HorizontalOrganizationChart"/>
    <dgm:cxn modelId="{20BF43D4-3399-4D43-B4A7-B9CAA9B56CE3}" type="presParOf" srcId="{AD36C0A6-938F-4B1F-80AD-E618BF988525}" destId="{F504B338-78EF-405D-8D75-27BA1179BCCE}" srcOrd="4" destOrd="0" presId="urn:microsoft.com/office/officeart/2009/3/layout/HorizontalOrganizationChart"/>
    <dgm:cxn modelId="{AE84FE6D-93F3-41FF-9549-6DE83EA546A4}" type="presParOf" srcId="{AD36C0A6-938F-4B1F-80AD-E618BF988525}" destId="{21C18163-C062-4DEA-955F-81200CE93B41}" srcOrd="5" destOrd="0" presId="urn:microsoft.com/office/officeart/2009/3/layout/HorizontalOrganizationChart"/>
    <dgm:cxn modelId="{EBD86486-123C-4D82-B691-DBF5E8A5450A}" type="presParOf" srcId="{21C18163-C062-4DEA-955F-81200CE93B41}" destId="{42724BAE-12D8-42EA-9C5B-CACF5FDEF1C3}" srcOrd="0" destOrd="0" presId="urn:microsoft.com/office/officeart/2009/3/layout/HorizontalOrganizationChart"/>
    <dgm:cxn modelId="{697033F5-4DE1-4A12-8F46-1333AF5E7230}" type="presParOf" srcId="{42724BAE-12D8-42EA-9C5B-CACF5FDEF1C3}" destId="{BC2773ED-07FF-42E1-894A-225B547A1CD0}" srcOrd="0" destOrd="0" presId="urn:microsoft.com/office/officeart/2009/3/layout/HorizontalOrganizationChart"/>
    <dgm:cxn modelId="{A978401A-67EE-4C19-9C0C-B09CF70102C1}" type="presParOf" srcId="{42724BAE-12D8-42EA-9C5B-CACF5FDEF1C3}" destId="{C762F52C-650A-4453-9ABD-674311E8559C}" srcOrd="1" destOrd="0" presId="urn:microsoft.com/office/officeart/2009/3/layout/HorizontalOrganizationChart"/>
    <dgm:cxn modelId="{ABA7A649-0AB5-42B8-B02D-2A0A2F8DA023}" type="presParOf" srcId="{21C18163-C062-4DEA-955F-81200CE93B41}" destId="{CAC2F0A4-6FC7-4F1F-B14A-0403A0500B17}" srcOrd="1" destOrd="0" presId="urn:microsoft.com/office/officeart/2009/3/layout/HorizontalOrganizationChart"/>
    <dgm:cxn modelId="{BBE72612-694F-4649-8C8E-6A760B657A61}" type="presParOf" srcId="{21C18163-C062-4DEA-955F-81200CE93B41}" destId="{980C1FCD-51B2-419B-821D-5093BCD59582}" srcOrd="2" destOrd="0" presId="urn:microsoft.com/office/officeart/2009/3/layout/HorizontalOrganizationChart"/>
    <dgm:cxn modelId="{893EAFF9-F06D-4AFE-B3BD-65FEB4FBFAE7}" type="presParOf" srcId="{07A30AAB-50EA-4D50-8C60-A2AEB2A24A19}" destId="{67292A9E-B242-4F6F-8EB2-FA08FD0D84B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4B338-78EF-405D-8D75-27BA1179BCCE}">
      <dsp:nvSpPr>
        <dsp:cNvPr id="0" name=""/>
        <dsp:cNvSpPr/>
      </dsp:nvSpPr>
      <dsp:spPr>
        <a:xfrm>
          <a:off x="3745702" y="3015103"/>
          <a:ext cx="2333364" cy="525649"/>
        </a:xfrm>
        <a:custGeom>
          <a:avLst/>
          <a:gdLst/>
          <a:ahLst/>
          <a:cxnLst/>
          <a:rect l="0" t="0" r="0" b="0"/>
          <a:pathLst>
            <a:path>
              <a:moveTo>
                <a:pt x="0" y="0"/>
              </a:moveTo>
              <a:lnTo>
                <a:pt x="1983885" y="0"/>
              </a:lnTo>
              <a:lnTo>
                <a:pt x="1983885" y="525649"/>
              </a:lnTo>
              <a:lnTo>
                <a:pt x="2333364" y="525649"/>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sp>
    <dsp:sp modelId="{68CB1B85-ADF9-433F-A903-25897F9B23FA}">
      <dsp:nvSpPr>
        <dsp:cNvPr id="0" name=""/>
        <dsp:cNvSpPr/>
      </dsp:nvSpPr>
      <dsp:spPr>
        <a:xfrm>
          <a:off x="3745702" y="2037994"/>
          <a:ext cx="2333364" cy="977108"/>
        </a:xfrm>
        <a:custGeom>
          <a:avLst/>
          <a:gdLst/>
          <a:ahLst/>
          <a:cxnLst/>
          <a:rect l="0" t="0" r="0" b="0"/>
          <a:pathLst>
            <a:path>
              <a:moveTo>
                <a:pt x="0" y="977108"/>
              </a:moveTo>
              <a:lnTo>
                <a:pt x="1983885" y="977108"/>
              </a:lnTo>
              <a:lnTo>
                <a:pt x="1983885" y="0"/>
              </a:lnTo>
              <a:lnTo>
                <a:pt x="2333364" y="0"/>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sp>
    <dsp:sp modelId="{AEB7192F-96FB-4C4E-8F57-D2EC17EFC2B7}">
      <dsp:nvSpPr>
        <dsp:cNvPr id="0" name=""/>
        <dsp:cNvSpPr/>
      </dsp:nvSpPr>
      <dsp:spPr>
        <a:xfrm>
          <a:off x="3745702" y="535236"/>
          <a:ext cx="2333364" cy="2479867"/>
        </a:xfrm>
        <a:custGeom>
          <a:avLst/>
          <a:gdLst/>
          <a:ahLst/>
          <a:cxnLst/>
          <a:rect l="0" t="0" r="0" b="0"/>
          <a:pathLst>
            <a:path>
              <a:moveTo>
                <a:pt x="0" y="2479867"/>
              </a:moveTo>
              <a:lnTo>
                <a:pt x="1983885" y="2479867"/>
              </a:lnTo>
              <a:lnTo>
                <a:pt x="1983885" y="0"/>
              </a:lnTo>
              <a:lnTo>
                <a:pt x="2333364" y="0"/>
              </a:lnTo>
            </a:path>
          </a:pathLst>
        </a:custGeom>
        <a:noFill/>
        <a:ln w="28575" cap="flat" cmpd="sng" algn="ctr">
          <a:noFill/>
          <a:prstDash val="solid"/>
          <a:miter lim="800000"/>
        </a:ln>
        <a:effectLst/>
      </dsp:spPr>
      <dsp:style>
        <a:lnRef idx="2">
          <a:scrgbClr r="0" g="0" b="0"/>
        </a:lnRef>
        <a:fillRef idx="0">
          <a:scrgbClr r="0" g="0" b="0"/>
        </a:fillRef>
        <a:effectRef idx="0">
          <a:scrgbClr r="0" g="0" b="0"/>
        </a:effectRef>
        <a:fontRef idx="minor"/>
      </dsp:style>
    </dsp:sp>
    <dsp:sp modelId="{A6D3F7A0-FB70-4890-80EE-9E910C577417}">
      <dsp:nvSpPr>
        <dsp:cNvPr id="0" name=""/>
        <dsp:cNvSpPr/>
      </dsp:nvSpPr>
      <dsp:spPr>
        <a:xfrm>
          <a:off x="250915" y="2482148"/>
          <a:ext cx="3494786" cy="1065909"/>
        </a:xfrm>
        <a:prstGeom prst="rect">
          <a:avLst/>
        </a:prstGeom>
        <a:solidFill>
          <a:srgbClr val="E46E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Your Company</a:t>
          </a:r>
        </a:p>
      </dsp:txBody>
      <dsp:txXfrm>
        <a:off x="250915" y="2482148"/>
        <a:ext cx="3494786" cy="1065909"/>
      </dsp:txXfrm>
    </dsp:sp>
    <dsp:sp modelId="{27171BA6-B1C4-4386-904A-7BBEE035EB23}">
      <dsp:nvSpPr>
        <dsp:cNvPr id="0" name=""/>
        <dsp:cNvSpPr/>
      </dsp:nvSpPr>
      <dsp:spPr>
        <a:xfrm>
          <a:off x="6079066" y="2281"/>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Facility 1 (F1) that produces covered products</a:t>
          </a:r>
        </a:p>
      </dsp:txBody>
      <dsp:txXfrm>
        <a:off x="6079066" y="2281"/>
        <a:ext cx="3494786" cy="1065909"/>
      </dsp:txXfrm>
    </dsp:sp>
    <dsp:sp modelId="{E17182F4-8CFF-473E-890B-CBEAD7E7C4FE}">
      <dsp:nvSpPr>
        <dsp:cNvPr id="0" name=""/>
        <dsp:cNvSpPr/>
      </dsp:nvSpPr>
      <dsp:spPr>
        <a:xfrm>
          <a:off x="6079066" y="1505039"/>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Facility 2 (F2) that produces covered products</a:t>
          </a:r>
        </a:p>
      </dsp:txBody>
      <dsp:txXfrm>
        <a:off x="6079066" y="1505039"/>
        <a:ext cx="3494786" cy="1065909"/>
      </dsp:txXfrm>
    </dsp:sp>
    <dsp:sp modelId="{BC2773ED-07FF-42E1-894A-225B547A1CD0}">
      <dsp:nvSpPr>
        <dsp:cNvPr id="0" name=""/>
        <dsp:cNvSpPr/>
      </dsp:nvSpPr>
      <dsp:spPr>
        <a:xfrm>
          <a:off x="6079066" y="3007797"/>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Facility 3 (F3) that produces covered products</a:t>
          </a:r>
        </a:p>
      </dsp:txBody>
      <dsp:txXfrm>
        <a:off x="6079066" y="3007797"/>
        <a:ext cx="3494786" cy="106590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C6771-1844-4B24-8201-C8A8CAB67EDC}" type="datetimeFigureOut">
              <a:rPr lang="en-US" smtClean="0"/>
              <a:t>5/19/24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0126A-ABC5-4EDD-A7D3-D0E1AEE2AF04}" type="slidenum">
              <a:rPr lang="en-US" smtClean="0"/>
              <a:t>‹#›</a:t>
            </a:fld>
            <a:endParaRPr lang="en-US"/>
          </a:p>
        </p:txBody>
      </p:sp>
    </p:spTree>
    <p:extLst>
      <p:ext uri="{BB962C8B-B14F-4D97-AF65-F5344CB8AC3E}">
        <p14:creationId xmlns:p14="http://schemas.microsoft.com/office/powerpoint/2010/main" val="117479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sitc.gov/research_and_analysis/documents/sa_emissions/covered_steel_and_aluminum_product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itc.gov/research_and_analysis/documents/sa_emissions/covered_steel_and_aluminum_product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webinar for steel producers on the U.S. International Trade Commission’s GHG Emissions Intensity Questionnaire. This questionnaire is associated with the U.S. International Trade Commission’s ongoing factfinding investigation 332-598: Greenhouse Gas Emissions Intensities of the U.S. Steel and Aluminum Industries at the Product Level. My name is Caroline Peters. I am an economist here in the Office of Industries and Competitiveness Analysis at the U.S. International Trade Commission, and I am leading this investigation. My colleague Alex Melton will also be presenting today – he also an economist in the Office of Industries and Competitiveness Analysis and is a deputy project leader and the lead on the steel portions of this investigation.</a:t>
            </a:r>
          </a:p>
          <a:p>
            <a:endParaRPr lang="en-US" dirty="0"/>
          </a:p>
          <a:p>
            <a:r>
              <a:rPr lang="en-US" dirty="0"/>
              <a:t>This webinar is a public event, but as the event title suggests, our comments today will be directed towards companies that are required to complete the questionnaire as determined by the products produced at their U.S. facilities in 2022.</a:t>
            </a:r>
          </a:p>
          <a:p>
            <a:endParaRPr lang="en-US" dirty="0"/>
          </a:p>
          <a:p>
            <a:r>
              <a:rPr lang="en-US" dirty="0"/>
              <a:t>The topical focus of the webinar today is understanding the motivation behind the greenhouse gas emissions intensity questionnaire, as well as its contents. We will be looking at sections in the facility-level questionnaire directed to facilities producing covered steel products in particular. Alex and I are joined today on the call by our colleagues who wrote and programmed the questionnaire, so we welcome you to raise any issues you having either in understanding the content of the questions or in navigating the electronic survey itself.</a:t>
            </a:r>
          </a:p>
        </p:txBody>
      </p:sp>
      <p:sp>
        <p:nvSpPr>
          <p:cNvPr id="4" name="Slide Number Placeholder 3"/>
          <p:cNvSpPr>
            <a:spLocks noGrp="1"/>
          </p:cNvSpPr>
          <p:nvPr>
            <p:ph type="sldNum" sz="quarter" idx="5"/>
          </p:nvPr>
        </p:nvSpPr>
        <p:spPr/>
        <p:txBody>
          <a:bodyPr/>
          <a:lstStyle/>
          <a:p>
            <a:fld id="{0680126A-ABC5-4EDD-A7D3-D0E1AEE2AF04}" type="slidenum">
              <a:rPr lang="en-US" smtClean="0"/>
              <a:t>1</a:t>
            </a:fld>
            <a:endParaRPr lang="en-US"/>
          </a:p>
        </p:txBody>
      </p:sp>
    </p:spTree>
    <p:extLst>
      <p:ext uri="{BB962C8B-B14F-4D97-AF65-F5344CB8AC3E}">
        <p14:creationId xmlns:p14="http://schemas.microsoft.com/office/powerpoint/2010/main" val="387003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generating emissions intensity estimates is a complicated process, we want to be clear that your contribution as a questionnaire respondent will only require you to provide the data on your facility’s production, energy use, and input use and sourcing in your facility-level questionnaire response. </a:t>
            </a:r>
          </a:p>
          <a:p>
            <a:endParaRPr lang="en-US" dirty="0"/>
          </a:p>
          <a:p>
            <a:r>
              <a:rPr lang="en-US" dirty="0"/>
              <a:t>Calculations to generate the levels of greenhouse gas emissions corresponding with the activities and materials that your facility reports will be performed by USITC staff, as will the further calculations to generate product-level emissions intensity estimates from questionnaire responses and other emissions-related data sources. Companies and facilities are not required to estimate their greenhouse gas emissions as part of this the facility-level questionnaire – however, if responding firms wish to share greenhouse gas reporting they have generated internally for other purposes, such as EPDs or corporate sustainability reports, there is an opportunity to do so in section 7, as will be explained in greater detail later.</a:t>
            </a:r>
          </a:p>
        </p:txBody>
      </p:sp>
      <p:sp>
        <p:nvSpPr>
          <p:cNvPr id="4" name="Slide Number Placeholder 3"/>
          <p:cNvSpPr>
            <a:spLocks noGrp="1"/>
          </p:cNvSpPr>
          <p:nvPr>
            <p:ph type="sldNum" sz="quarter" idx="5"/>
          </p:nvPr>
        </p:nvSpPr>
        <p:spPr/>
        <p:txBody>
          <a:bodyPr/>
          <a:lstStyle/>
          <a:p>
            <a:fld id="{81F50A25-39A7-4543-A858-25B8EC4704E1}" type="slidenum">
              <a:rPr lang="en-US" smtClean="0"/>
              <a:t>10</a:t>
            </a:fld>
            <a:endParaRPr lang="en-US"/>
          </a:p>
        </p:txBody>
      </p:sp>
    </p:spTree>
    <p:extLst>
      <p:ext uri="{BB962C8B-B14F-4D97-AF65-F5344CB8AC3E}">
        <p14:creationId xmlns:p14="http://schemas.microsoft.com/office/powerpoint/2010/main" val="222783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next set of diagrams may be very elementary some in this audience, they will help familiarize us all with the sources of emissions for which the facility-level questionnaire will be collecting data.</a:t>
            </a:r>
          </a:p>
          <a:p>
            <a:endParaRPr lang="en-US" dirty="0"/>
          </a:p>
          <a:p>
            <a:r>
              <a:rPr lang="en-US" dirty="0"/>
              <a:t>This investigation conceives of GHG emissions from three major sources.</a:t>
            </a:r>
          </a:p>
          <a:p>
            <a:endParaRPr lang="en-US" dirty="0"/>
          </a:p>
          <a:p>
            <a:r>
              <a:rPr lang="en-US" dirty="0"/>
              <a:t>First, emissions may occur onsite at the facility producing covered product. These emissions, called “scope 1” emissions in this investigation, may be associated with the chemical reactions occurring during the iron and steelmaking process or with the fuel combusted in steel production. </a:t>
            </a:r>
          </a:p>
          <a:p>
            <a:endParaRPr lang="en-US" dirty="0"/>
          </a:p>
          <a:p>
            <a:r>
              <a:rPr lang="en-US" dirty="0"/>
              <a:t>GHG emissions may also be released indirectly in relation to the production of a covered product. One such source for these emissions is the purchased electricity a facility receives. The emissions associated with electricity depend on the source of power generation for the electrical grid the facility is purchasing from. These emissions, related to the sourcing of purchased electricity by a facility, are called “scope 2” emissions in this investigation.</a:t>
            </a:r>
          </a:p>
          <a:p>
            <a:endParaRPr lang="en-US" dirty="0"/>
          </a:p>
          <a:p>
            <a:r>
              <a:rPr lang="en-US" dirty="0"/>
              <a:t>Finally, inputs into the production of steel covered products are also a source of GHG emissions this investigation is attempting to account for. These emissions may be associated with intermediate steel inputs, as well as with inputs such as lime, coke, and iron ore which are incorporated further up the value chain. These emissions, embedded in material inputs into steel production, are called “scope 3” emissions in this investigation.</a:t>
            </a:r>
          </a:p>
          <a:p>
            <a:endParaRPr lang="en-US" dirty="0"/>
          </a:p>
          <a:p>
            <a:r>
              <a:rPr lang="en-US" dirty="0"/>
              <a:t>Before moving forward, we’d like to reiterate that the terms “scope 1, 2, 3” as we are using them in this investigation do *not* necessarily correspond to those employed by the GHG Protocol, which is the originator of these terms. In the GHG Protocol, these scope terms refer to reporting from the perspective of the corporate level – by contrast, reporting in this investigation request is from the facility-level perspective.</a:t>
            </a:r>
          </a:p>
        </p:txBody>
      </p:sp>
      <p:sp>
        <p:nvSpPr>
          <p:cNvPr id="4" name="Slide Number Placeholder 3"/>
          <p:cNvSpPr>
            <a:spLocks noGrp="1"/>
          </p:cNvSpPr>
          <p:nvPr>
            <p:ph type="sldNum" sz="quarter" idx="5"/>
          </p:nvPr>
        </p:nvSpPr>
        <p:spPr/>
        <p:txBody>
          <a:bodyPr/>
          <a:lstStyle/>
          <a:p>
            <a:fld id="{0680126A-ABC5-4EDD-A7D3-D0E1AEE2AF04}" type="slidenum">
              <a:rPr lang="en-US" smtClean="0"/>
              <a:t>11</a:t>
            </a:fld>
            <a:endParaRPr lang="en-US"/>
          </a:p>
        </p:txBody>
      </p:sp>
    </p:spTree>
    <p:extLst>
      <p:ext uri="{BB962C8B-B14F-4D97-AF65-F5344CB8AC3E}">
        <p14:creationId xmlns:p14="http://schemas.microsoft.com/office/powerpoint/2010/main" val="227089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stylized illustration of the calculation USITC staff will undertake to generate emissions intensity estimates. Once measures of GHG emissions associated with onsite activities (scope 1), purchased electricity (scope 2), and material inputs into production (scope 3) have been calculated, the sum of these emissions will be divided by the total production quantities to generate an emission intensity estimate. </a:t>
            </a:r>
          </a:p>
          <a:p>
            <a:endParaRPr lang="en-US" dirty="0"/>
          </a:p>
          <a:p>
            <a:r>
              <a:rPr lang="en-US" dirty="0"/>
              <a:t>I’ll note that this is a very simplified diagram and does not show the more complicated steps the USITC staff will take to allocate facility level emissions to product-specific processes.</a:t>
            </a:r>
          </a:p>
        </p:txBody>
      </p:sp>
      <p:sp>
        <p:nvSpPr>
          <p:cNvPr id="4" name="Slide Number Placeholder 3"/>
          <p:cNvSpPr>
            <a:spLocks noGrp="1"/>
          </p:cNvSpPr>
          <p:nvPr>
            <p:ph type="sldNum" sz="quarter" idx="5"/>
          </p:nvPr>
        </p:nvSpPr>
        <p:spPr/>
        <p:txBody>
          <a:bodyPr/>
          <a:lstStyle/>
          <a:p>
            <a:fld id="{0680126A-ABC5-4EDD-A7D3-D0E1AEE2AF04}" type="slidenum">
              <a:rPr lang="en-US" smtClean="0"/>
              <a:t>12</a:t>
            </a:fld>
            <a:endParaRPr lang="en-US"/>
          </a:p>
        </p:txBody>
      </p:sp>
    </p:spTree>
    <p:extLst>
      <p:ext uri="{BB962C8B-B14F-4D97-AF65-F5344CB8AC3E}">
        <p14:creationId xmlns:p14="http://schemas.microsoft.com/office/powerpoint/2010/main" val="386908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point out that the share of contribution to the total emissions burden from each emissions source is not consistent across the products covered under this investigation. For intermediate steel products, like slabs and billets, a larger share of overall emissions may come from onsite scope 1 emissions than from offsite sources, as shown in the diagram on the left.</a:t>
            </a:r>
          </a:p>
          <a:p>
            <a:endParaRPr lang="en-US" dirty="0"/>
          </a:p>
          <a:p>
            <a:r>
              <a:rPr lang="en-US" dirty="0"/>
              <a:t>By contrast, the overall emissions burden of further finished products, like pipe, is likely to have a greater share of its associated emissions coming from the material inputs used in its production. Many firms have reached out to our team already, indicating that because they do not make steel, the amount of emissions associated with their production is negligible. This may be correct from the perspective of their scope 1 emissions, however, this investigation is collecting information on scope 1,2,3 emissions sources in the generation of product-level emissions intensity estimates. As such, it is still very important that producers of further finished products provide fulsome responses to the questionnaire in order for the team to produce complete emissions intensity estimates.</a:t>
            </a:r>
          </a:p>
        </p:txBody>
      </p:sp>
      <p:sp>
        <p:nvSpPr>
          <p:cNvPr id="4" name="Slide Number Placeholder 3"/>
          <p:cNvSpPr>
            <a:spLocks noGrp="1"/>
          </p:cNvSpPr>
          <p:nvPr>
            <p:ph type="sldNum" sz="quarter" idx="5"/>
          </p:nvPr>
        </p:nvSpPr>
        <p:spPr/>
        <p:txBody>
          <a:bodyPr/>
          <a:lstStyle/>
          <a:p>
            <a:fld id="{0680126A-ABC5-4EDD-A7D3-D0E1AEE2AF04}" type="slidenum">
              <a:rPr lang="en-US" smtClean="0"/>
              <a:t>13</a:t>
            </a:fld>
            <a:endParaRPr lang="en-US"/>
          </a:p>
        </p:txBody>
      </p:sp>
    </p:spTree>
    <p:extLst>
      <p:ext uri="{BB962C8B-B14F-4D97-AF65-F5344CB8AC3E}">
        <p14:creationId xmlns:p14="http://schemas.microsoft.com/office/powerpoint/2010/main" val="352043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learned a bit about the data collection process and how the data will be used, we’d like to turn to the specifics of the questionnaire that will be employed to gather these data. The company- and facility-level questionnaires are electronic surveys. The links to these questionnaires are posted on the investigation webpage www.usitc.gov/saemissions, a screen cap of which is shown above. These questionnaires are accessible via a unique 10-character token, as was mentioned previously - these tokens are sent directly to company and facility-level contacts via email (and/or via physical letter, in the case of the company-level questionnaire).</a:t>
            </a:r>
          </a:p>
        </p:txBody>
      </p:sp>
      <p:sp>
        <p:nvSpPr>
          <p:cNvPr id="4" name="Slide Number Placeholder 3"/>
          <p:cNvSpPr>
            <a:spLocks noGrp="1"/>
          </p:cNvSpPr>
          <p:nvPr>
            <p:ph type="sldNum" sz="quarter" idx="5"/>
          </p:nvPr>
        </p:nvSpPr>
        <p:spPr/>
        <p:txBody>
          <a:bodyPr/>
          <a:lstStyle/>
          <a:p>
            <a:fld id="{0680126A-ABC5-4EDD-A7D3-D0E1AEE2AF04}" type="slidenum">
              <a:rPr lang="en-US" smtClean="0"/>
              <a:t>14</a:t>
            </a:fld>
            <a:endParaRPr lang="en-US"/>
          </a:p>
        </p:txBody>
      </p:sp>
    </p:spTree>
    <p:extLst>
      <p:ext uri="{BB962C8B-B14F-4D97-AF65-F5344CB8AC3E}">
        <p14:creationId xmlns:p14="http://schemas.microsoft.com/office/powerpoint/2010/main" val="386913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enter your token to log-on to the questionnaire, you will be able to advance through the questionnaire as you provide responses. The navigation pane, represented by the icon with three horizontal lines, will allow you to jump between sections of the questionnaire in which you have already entered responses. Sections in the navigation pane only appear once you have answered all the questions in that section which correspond to your facility’s operations. To navigate or page through a completed section, you can use the navy back and next buttons on the bottom of the page. Do not use your browser back and forward buttons for this purpose – doing so may take you out of your instance of the questionnaire, and may require you to reenter your token to continue.</a:t>
            </a:r>
          </a:p>
        </p:txBody>
      </p:sp>
      <p:sp>
        <p:nvSpPr>
          <p:cNvPr id="4" name="Slide Number Placeholder 3"/>
          <p:cNvSpPr>
            <a:spLocks noGrp="1"/>
          </p:cNvSpPr>
          <p:nvPr>
            <p:ph type="sldNum" sz="quarter" idx="5"/>
          </p:nvPr>
        </p:nvSpPr>
        <p:spPr/>
        <p:txBody>
          <a:bodyPr/>
          <a:lstStyle/>
          <a:p>
            <a:fld id="{81F50A25-39A7-4543-A858-25B8EC4704E1}" type="slidenum">
              <a:rPr lang="en-US" smtClean="0"/>
              <a:t>15</a:t>
            </a:fld>
            <a:endParaRPr lang="en-US"/>
          </a:p>
        </p:txBody>
      </p:sp>
    </p:spTree>
    <p:extLst>
      <p:ext uri="{BB962C8B-B14F-4D97-AF65-F5344CB8AC3E}">
        <p14:creationId xmlns:p14="http://schemas.microsoft.com/office/powerpoint/2010/main" val="199935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before we take you through the content of the facility-level questionnaire, we’d like to note some best practices that the USITC team has compiled as you enter responses.</a:t>
            </a:r>
          </a:p>
          <a:p>
            <a:endParaRPr lang="en-US" dirty="0"/>
          </a:p>
          <a:p>
            <a:r>
              <a:rPr lang="en-US" dirty="0"/>
              <a:t>First, we encourage you to provide your best estimates where exact quantities are unknown. We recognize that approximating of inputs, fuels, and electricity dedicated to the production of covered products may be very difficult to do, especially in facilities that produce multiple types of products, including some that may not be covered under this investigation. We only ask that you make your best guess in these situations, and use narrative responses when possible to spell out your logic.</a:t>
            </a:r>
          </a:p>
          <a:p>
            <a:endParaRPr lang="en-US" dirty="0"/>
          </a:p>
          <a:p>
            <a:r>
              <a:rPr lang="en-US" dirty="0"/>
              <a:t>Second, we also encourage you to gather the data inputs the questionnaire asks for before sitting down to enter them. Gathering these data may involve consulting multiple departments within your facility or company – as such, we suggest downloading the PDF of the questions the questionnaire asks, in order to have the full picture of data inputs your facility will need to provide in sections you have not arrived at yet.</a:t>
            </a:r>
          </a:p>
          <a:p>
            <a:endParaRPr lang="en-US" dirty="0"/>
          </a:p>
          <a:p>
            <a:r>
              <a:rPr lang="en-US" dirty="0"/>
              <a:t>We also recommend careful review of the glossary before your complete the questionnaire, especially the definitions of the types of products used and produced at your facility. Glossary definitions can also be accessed via hover text throughout the questionnaire for those terms that are orange and underlined. </a:t>
            </a:r>
          </a:p>
          <a:p>
            <a:endParaRPr lang="en-US" dirty="0"/>
          </a:p>
          <a:p>
            <a:r>
              <a:rPr lang="en-US" dirty="0"/>
              <a:t>Once you have completed the questionnaire, our team strongly encourages you to download a copy of the PDF of your responses after submitting (we will walk through how to do this at the end of the presentation).</a:t>
            </a:r>
          </a:p>
          <a:p>
            <a:endParaRPr lang="en-US" dirty="0"/>
          </a:p>
          <a:p>
            <a:r>
              <a:rPr lang="en-US" dirty="0"/>
              <a:t>And finally, please contact the project team with any questions and concerns as you go. The USITC’s subject matter experts and survey programmers who designed the questionnaire are all closely monitoring incoming correspondence, so you should be able to get a final answer to your inquiries promptly.</a:t>
            </a:r>
          </a:p>
        </p:txBody>
      </p:sp>
      <p:sp>
        <p:nvSpPr>
          <p:cNvPr id="4" name="Slide Number Placeholder 3"/>
          <p:cNvSpPr>
            <a:spLocks noGrp="1"/>
          </p:cNvSpPr>
          <p:nvPr>
            <p:ph type="sldNum" sz="quarter" idx="5"/>
          </p:nvPr>
        </p:nvSpPr>
        <p:spPr/>
        <p:txBody>
          <a:bodyPr/>
          <a:lstStyle/>
          <a:p>
            <a:fld id="{81F50A25-39A7-4543-A858-25B8EC4704E1}" type="slidenum">
              <a:rPr lang="en-US" smtClean="0"/>
              <a:t>16</a:t>
            </a:fld>
            <a:endParaRPr lang="en-US"/>
          </a:p>
        </p:txBody>
      </p:sp>
    </p:spTree>
    <p:extLst>
      <p:ext uri="{BB962C8B-B14F-4D97-AF65-F5344CB8AC3E}">
        <p14:creationId xmlns:p14="http://schemas.microsoft.com/office/powerpoint/2010/main" val="276840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company has facilities that produced </a:t>
            </a:r>
            <a:r>
              <a:rPr lang="en-US" sz="1200" u="sng" kern="1200" dirty="0">
                <a:solidFill>
                  <a:schemeClr val="tx1"/>
                </a:solidFill>
                <a:effectLst/>
                <a:latin typeface="+mn-lt"/>
                <a:ea typeface="+mn-ea"/>
                <a:cs typeface="+mn-cs"/>
                <a:hlinkClick r:id="rId3"/>
              </a:rPr>
              <a:t>covered steel and aluminum products</a:t>
            </a:r>
            <a:r>
              <a:rPr lang="en-US" sz="1200" kern="1200" dirty="0">
                <a:solidFill>
                  <a:schemeClr val="tx1"/>
                </a:solidFill>
                <a:effectLst/>
                <a:latin typeface="+mn-lt"/>
                <a:ea typeface="+mn-ea"/>
                <a:cs typeface="+mn-cs"/>
              </a:rPr>
              <a:t> at any point in the 2022 calendar year, then you are required to respond to the questionnaire. </a:t>
            </a:r>
          </a:p>
          <a:p>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r>
              <a:rPr lang="en-US" sz="1200" kern="1200" dirty="0">
                <a:solidFill>
                  <a:schemeClr val="tx1"/>
                </a:solidFill>
                <a:effectLst/>
                <a:latin typeface="+mn-lt"/>
                <a:ea typeface="+mn-ea"/>
                <a:cs typeface="+mn-cs"/>
              </a:rPr>
              <a:t>These product categories include</a:t>
            </a:r>
            <a:r>
              <a:rPr lang="en-US" dirty="0"/>
              <a:t> Stainless and Carbon and other alloy* steel.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quick note on Carbon and other alloy, this category includes all other forms of steel not classifiable as stainless.  This is inclusive of various high alloy steels.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Between stainless and carbon and other alloy, there are additional breakouts for:</a:t>
            </a:r>
            <a:endParaRPr lang="en-US" dirty="0"/>
          </a:p>
          <a:p>
            <a:pPr lvl="1"/>
            <a:r>
              <a:rPr lang="en-US" sz="2400" dirty="0">
                <a:effectLst/>
                <a:latin typeface="Segoe UI" panose="020B0502040204020203" pitchFamily="34" charset="0"/>
              </a:rPr>
              <a:t>Semifinished/crude steel products</a:t>
            </a:r>
          </a:p>
          <a:p>
            <a:pPr lvl="1"/>
            <a:r>
              <a:rPr lang="en-US" sz="2400" dirty="0">
                <a:effectLst/>
                <a:latin typeface="Segoe UI" panose="020B0502040204020203" pitchFamily="34" charset="0"/>
              </a:rPr>
              <a:t>Hot-rolled flat steel products</a:t>
            </a:r>
          </a:p>
          <a:p>
            <a:pPr lvl="1"/>
            <a:r>
              <a:rPr lang="en-US" sz="2400" dirty="0">
                <a:effectLst/>
                <a:latin typeface="Segoe UI" panose="020B0502040204020203" pitchFamily="34" charset="0"/>
              </a:rPr>
              <a:t>Cold-rolled flat steel products</a:t>
            </a:r>
          </a:p>
          <a:p>
            <a:pPr lvl="1"/>
            <a:r>
              <a:rPr lang="en-US" sz="2400" dirty="0">
                <a:effectLst/>
                <a:latin typeface="Segoe UI" panose="020B0502040204020203" pitchFamily="34" charset="0"/>
              </a:rPr>
              <a:t>Coated flat steel products (carbon and other alloy only)</a:t>
            </a:r>
          </a:p>
          <a:p>
            <a:pPr lvl="1"/>
            <a:r>
              <a:rPr lang="en-US" sz="2400" dirty="0">
                <a:effectLst/>
                <a:latin typeface="Segoe UI" panose="020B0502040204020203" pitchFamily="34" charset="0"/>
              </a:rPr>
              <a:t>Seamless steel tubular products</a:t>
            </a:r>
          </a:p>
          <a:p>
            <a:pPr lvl="1"/>
            <a:r>
              <a:rPr lang="en-US" sz="2400" dirty="0">
                <a:effectLst/>
                <a:latin typeface="Segoe UI" panose="020B0502040204020203" pitchFamily="34" charset="0"/>
              </a:rPr>
              <a:t>Non-seamless steel tubular products</a:t>
            </a:r>
          </a:p>
          <a:p>
            <a:pPr lvl="1"/>
            <a:r>
              <a:rPr lang="en-US" sz="2400" dirty="0">
                <a:effectLst/>
                <a:latin typeface="Segoe UI" panose="020B0502040204020203" pitchFamily="34" charset="0"/>
              </a:rPr>
              <a:t>Hot-worked long steel products</a:t>
            </a:r>
          </a:p>
          <a:p>
            <a:pPr lvl="1"/>
            <a:r>
              <a:rPr lang="en-US" sz="2400" dirty="0">
                <a:effectLst/>
                <a:latin typeface="Segoe UI" panose="020B0502040204020203" pitchFamily="34" charset="0"/>
              </a:rPr>
              <a:t>Cold-formed/finished long steel products</a:t>
            </a:r>
            <a:endParaRPr lang="en-US" dirty="0"/>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definitions for these product categories are provided in the glossary of the questionnaire.</a:t>
            </a:r>
            <a:endParaRPr lang="en-US" sz="1800" b="1" dirty="0">
              <a:effectLst/>
              <a:latin typeface="Segoe UI" panose="020B0502040204020203" pitchFamily="34" charset="0"/>
            </a:endParaRPr>
          </a:p>
          <a:p>
            <a:endParaRPr lang="en-US" sz="1800" dirty="0">
              <a:effectLst/>
              <a:latin typeface="Segoe UI" panose="020B0502040204020203"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 all facilities that touch steel need to fill out our questionnaire. If your facility transformed steel from one product category to another, then it must complete the questionnaire. If your facility heat treated covered steel products such that it changed the physical properties of the metal, then it also must complete the questionnaire. But if your facility is solely a distributor, fabricator of downstream products, or processor that performed light manufacturing, you do not have to complete the questionnaire.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We realize there are a lot of grey areas here, so if it's ambiguous, please feel free to reach out at any time to ask.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17</a:t>
            </a:fld>
            <a:endParaRPr lang="en-US"/>
          </a:p>
        </p:txBody>
      </p:sp>
    </p:spTree>
    <p:extLst>
      <p:ext uri="{BB962C8B-B14F-4D97-AF65-F5344CB8AC3E}">
        <p14:creationId xmlns:p14="http://schemas.microsoft.com/office/powerpoint/2010/main" val="425301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those responding to our facility questionnaire, our definition of production is very broad and specific to this survey.  It includes manufacturing processes that transform inputs and covered products into different categories of inputs and covered products. It can also include certain specific manufacturing processes that do not result in transformation of covered products into different categories: these are heat treatment of steel products in a standalone facility. Other light manufacturing processes that occur in facilities where the above transformations occur are also considered production.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a related note, our definition of production for external shipment and production for internal use warrant clarification.  Any shipment outside the facility is considered external regardless of common ownership. Some companies refer to shipments to sister facilities as internal, however, based on our usage of the term, these shipments would be external.  </a:t>
            </a:r>
            <a:endParaRPr lang="en-US" sz="1800" dirty="0">
              <a:effectLst/>
              <a:latin typeface="Times New Roman" panose="02020603050405020304" pitchFamily="18" charset="0"/>
              <a:ea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81F50A25-39A7-4543-A858-25B8EC4704E1}" type="slidenum">
              <a:rPr lang="en-US" smtClean="0"/>
              <a:t>18</a:t>
            </a:fld>
            <a:endParaRPr lang="en-US"/>
          </a:p>
        </p:txBody>
      </p:sp>
    </p:spTree>
    <p:extLst>
      <p:ext uri="{BB962C8B-B14F-4D97-AF65-F5344CB8AC3E}">
        <p14:creationId xmlns:p14="http://schemas.microsoft.com/office/powerpoint/2010/main" val="423610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company-level questionnaire is the first questionnaire sent to companies and it contains instructions for adding or removing facilities, adding appropriate facility contacts, how to deal with more complicated ownership arrangements – and you can feel free to email the survey team if you need help navigating this portion, although hopefully most of you on this call have completed this portion by now.</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section of the presentation will go into each of the facility level questionnaire sections in more detail. As an overview, the survey asks for production type and amounts, fuel and energy use, production inputs, and there is an optional section for additional information. And all of this information is asked for only in relation to the year 2022.</a:t>
            </a:r>
          </a:p>
          <a:p>
            <a:endParaRPr lang="en-US" dirty="0"/>
          </a:p>
        </p:txBody>
      </p:sp>
      <p:sp>
        <p:nvSpPr>
          <p:cNvPr id="4" name="Slide Number Placeholder 3"/>
          <p:cNvSpPr>
            <a:spLocks noGrp="1"/>
          </p:cNvSpPr>
          <p:nvPr>
            <p:ph type="sldNum" sz="quarter" idx="5"/>
          </p:nvPr>
        </p:nvSpPr>
        <p:spPr/>
        <p:txBody>
          <a:bodyPr/>
          <a:lstStyle/>
          <a:p>
            <a:fld id="{81F50A25-39A7-4543-A858-25B8EC4704E1}" type="slidenum">
              <a:rPr lang="en-US" smtClean="0"/>
              <a:t>19</a:t>
            </a:fld>
            <a:endParaRPr lang="en-US"/>
          </a:p>
        </p:txBody>
      </p:sp>
    </p:spTree>
    <p:extLst>
      <p:ext uri="{BB962C8B-B14F-4D97-AF65-F5344CB8AC3E}">
        <p14:creationId xmlns:p14="http://schemas.microsoft.com/office/powerpoint/2010/main" val="29665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this webinar, the presenters, aided by the project team members on the call, will be attempting to address your questions – we have dedicated over an hour in this two-hour block for this purpose. We ask that you please</a:t>
            </a:r>
            <a:r>
              <a:rPr lang="en-US" sz="1200" dirty="0"/>
              <a:t> leave your questions in the meeting chat. You can open the chat in WebEx by clicking on the icon shown in the bottom right corner of your screen – please make sure your questions are directed to everyone so that all webinar attendees can read your query. We will address questions in the order received, and will be addressing questions at the end of the presentation portion of the webinar. </a:t>
            </a:r>
          </a:p>
          <a:p>
            <a:endParaRPr lang="en-US" dirty="0"/>
          </a:p>
          <a:p>
            <a:r>
              <a:rPr lang="en-US" dirty="0"/>
              <a:t>If we’re not able to address any questions in the time allotted or aren’t able to provide an immediate comprehensive answer, we will do our best to follow up after the event, either with the question asker personally and/or in updates to our FAQs document available on our investigation webpage.</a:t>
            </a:r>
          </a:p>
          <a:p>
            <a:endParaRPr lang="en-US" dirty="0"/>
          </a:p>
          <a:p>
            <a:r>
              <a:rPr lang="en-US" dirty="0"/>
              <a:t>Finally, </a:t>
            </a:r>
            <a:r>
              <a:rPr lang="en-US" sz="1200" dirty="0"/>
              <a:t>if you are having issues using the chat function or have more complicated or more specific questions that are better discussed orally, please contact the project team after the webinar concludes for follow-up. The slides from this webinar will be posted to the investigation webpage later this week, so you will be able to refer back to them as reference.</a:t>
            </a:r>
            <a:endParaRPr lang="en-US" dirty="0"/>
          </a:p>
        </p:txBody>
      </p:sp>
      <p:sp>
        <p:nvSpPr>
          <p:cNvPr id="4" name="Slide Number Placeholder 3"/>
          <p:cNvSpPr>
            <a:spLocks noGrp="1"/>
          </p:cNvSpPr>
          <p:nvPr>
            <p:ph type="sldNum" sz="quarter" idx="5"/>
          </p:nvPr>
        </p:nvSpPr>
        <p:spPr/>
        <p:txBody>
          <a:bodyPr/>
          <a:lstStyle/>
          <a:p>
            <a:fld id="{0680126A-ABC5-4EDD-A7D3-D0E1AEE2AF04}" type="slidenum">
              <a:rPr lang="en-US" smtClean="0"/>
              <a:t>2</a:t>
            </a:fld>
            <a:endParaRPr lang="en-US"/>
          </a:p>
        </p:txBody>
      </p:sp>
    </p:spTree>
    <p:extLst>
      <p:ext uri="{BB962C8B-B14F-4D97-AF65-F5344CB8AC3E}">
        <p14:creationId xmlns:p14="http://schemas.microsoft.com/office/powerpoint/2010/main" val="4245290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mn-ea"/>
                <a:cs typeface="+mn-cs"/>
              </a:rPr>
              <a:t>In Section 1 you select between being an EAF, blast furnace, or downstream producer. In many cases, producers will be more than one of these things (e.g., an EAF facility producing cold rolled steel) Then 1.2.3 asks which products you produce, including the individual product categories covered by this investigation.  This is a good opportunity to view the full definitions of the products before making your selections. The important point here is that the answers you select here will set up what we call the “skip logic” for the rest of the questionnaire, meaning it will tell the survey which questions you need or need not see based on what you are making.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20</a:t>
            </a:fld>
            <a:endParaRPr lang="en-US"/>
          </a:p>
        </p:txBody>
      </p:sp>
    </p:spTree>
    <p:extLst>
      <p:ext uri="{BB962C8B-B14F-4D97-AF65-F5344CB8AC3E}">
        <p14:creationId xmlns:p14="http://schemas.microsoft.com/office/powerpoint/2010/main" val="2920443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1 is also where you will select if you will report quantities of materials in metric tons or short tons. Pounds or kilograms are not accepted so please be mindful of your conversions and use the factors provided here so we are all using one common standard.</a:t>
            </a:r>
          </a:p>
        </p:txBody>
      </p:sp>
      <p:sp>
        <p:nvSpPr>
          <p:cNvPr id="4" name="Slide Number Placeholder 3"/>
          <p:cNvSpPr>
            <a:spLocks noGrp="1"/>
          </p:cNvSpPr>
          <p:nvPr>
            <p:ph type="sldNum" sz="quarter" idx="5"/>
          </p:nvPr>
        </p:nvSpPr>
        <p:spPr/>
        <p:txBody>
          <a:bodyPr/>
          <a:lstStyle/>
          <a:p>
            <a:fld id="{81F50A25-39A7-4543-A858-25B8EC4704E1}" type="slidenum">
              <a:rPr lang="en-US" smtClean="0"/>
              <a:t>21</a:t>
            </a:fld>
            <a:endParaRPr lang="en-US"/>
          </a:p>
        </p:txBody>
      </p:sp>
    </p:spTree>
    <p:extLst>
      <p:ext uri="{BB962C8B-B14F-4D97-AF65-F5344CB8AC3E}">
        <p14:creationId xmlns:p14="http://schemas.microsoft.com/office/powerpoint/2010/main" val="131958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Moving to Section 2, I would like to take a moment to orient you between the data being collected here and why it is necessary for the emissions intensity calculation. This section collects information on the quantity of production, which will be the denominator that divides out the overall emissions from the relevant domain of facility/process/product. Information on production of goods shipped outside the facility or used internally helps us to understand which emissions should be included when we calculate emissions intensities for downstream products.</a:t>
            </a:r>
          </a:p>
        </p:txBody>
      </p:sp>
      <p:sp>
        <p:nvSpPr>
          <p:cNvPr id="4" name="Slide Number Placeholder 3"/>
          <p:cNvSpPr>
            <a:spLocks noGrp="1"/>
          </p:cNvSpPr>
          <p:nvPr>
            <p:ph type="sldNum" sz="quarter" idx="5"/>
          </p:nvPr>
        </p:nvSpPr>
        <p:spPr/>
        <p:txBody>
          <a:bodyPr/>
          <a:lstStyle/>
          <a:p>
            <a:fld id="{81F50A25-39A7-4543-A858-25B8EC4704E1}" type="slidenum">
              <a:rPr lang="en-US" smtClean="0"/>
              <a:t>22</a:t>
            </a:fld>
            <a:endParaRPr lang="en-US"/>
          </a:p>
        </p:txBody>
      </p:sp>
    </p:spTree>
    <p:extLst>
      <p:ext uri="{BB962C8B-B14F-4D97-AF65-F5344CB8AC3E}">
        <p14:creationId xmlns:p14="http://schemas.microsoft.com/office/powerpoint/2010/main" val="4050340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see some variation of this question depending on what you answered in Section 1. It asks you to report production but split between two categories- that for shipment to other facilities, and that for use in the same facility.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reminder on external shipments: Production for shipment to other facilities includes production for merchant sales and transfers to facilities under common ownership. Please remember that the questionnaire uses a relatively broad definition for what is external to the responding facility: other facilities owned by your company, activities that occur on-site for your facility but are operated by another entity, and off-site facilities under different ownership are all considered external.</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Production can also be for use in the same facility, that is, entirely consumed as intermediate inputs at the same facility they are produced. This is more common than it may seem and is important to understand.  While many producers view the end product leaving the facility as a singular product produced at the mill, the product may go through multiple transformations within one facility, each of which could constitute a covered intermediate product.  A simple example of this would be a steelmaker who produces semi-finished slabs, hot rolls them into coils, and then cold rolls them into a finished product.  In this scenario, the facility would have produced semi-finished steel, hot-rolled flat steel, and cold-rolled flat steel. </a:t>
            </a:r>
          </a:p>
        </p:txBody>
      </p:sp>
      <p:sp>
        <p:nvSpPr>
          <p:cNvPr id="4" name="Slide Number Placeholder 3"/>
          <p:cNvSpPr>
            <a:spLocks noGrp="1"/>
          </p:cNvSpPr>
          <p:nvPr>
            <p:ph type="sldNum" sz="quarter" idx="5"/>
          </p:nvPr>
        </p:nvSpPr>
        <p:spPr/>
        <p:txBody>
          <a:bodyPr/>
          <a:lstStyle/>
          <a:p>
            <a:fld id="{81F50A25-39A7-4543-A858-25B8EC4704E1}" type="slidenum">
              <a:rPr lang="en-US" smtClean="0"/>
              <a:t>23</a:t>
            </a:fld>
            <a:endParaRPr lang="en-US"/>
          </a:p>
        </p:txBody>
      </p:sp>
    </p:spTree>
    <p:extLst>
      <p:ext uri="{BB962C8B-B14F-4D97-AF65-F5344CB8AC3E}">
        <p14:creationId xmlns:p14="http://schemas.microsoft.com/office/powerpoint/2010/main" val="3905819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proceed now to Section 3, where we collect information on fuel combustion and energy allocation, which forms part of the Scope 1 emissions from a facility.</a:t>
            </a:r>
          </a:p>
        </p:txBody>
      </p:sp>
      <p:sp>
        <p:nvSpPr>
          <p:cNvPr id="4" name="Slide Number Placeholder 3"/>
          <p:cNvSpPr>
            <a:spLocks noGrp="1"/>
          </p:cNvSpPr>
          <p:nvPr>
            <p:ph type="sldNum" sz="quarter" idx="5"/>
          </p:nvPr>
        </p:nvSpPr>
        <p:spPr/>
        <p:txBody>
          <a:bodyPr/>
          <a:lstStyle/>
          <a:p>
            <a:fld id="{81F50A25-39A7-4543-A858-25B8EC4704E1}" type="slidenum">
              <a:rPr lang="en-US" smtClean="0"/>
              <a:t>24</a:t>
            </a:fld>
            <a:endParaRPr lang="en-US"/>
          </a:p>
        </p:txBody>
      </p:sp>
    </p:spTree>
    <p:extLst>
      <p:ext uri="{BB962C8B-B14F-4D97-AF65-F5344CB8AC3E}">
        <p14:creationId xmlns:p14="http://schemas.microsoft.com/office/powerpoint/2010/main" val="2718096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First, a note - Be mindful of the scale of units in this section. If the units are not labeled as being on a scale like thousands or millions, they should be reported in the actual amount, even if that means including many zeroes.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section begins by asking about types of possible onsite energy generation – cogeneration, power generation, or nonelectric boilers. The skip logic will then take you to provide further details if you check off that you do have these features.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facility has a boiler that is only used for space heating, you do not to report that here.</a:t>
            </a:r>
          </a:p>
        </p:txBody>
      </p:sp>
      <p:sp>
        <p:nvSpPr>
          <p:cNvPr id="4" name="Slide Number Placeholder 3"/>
          <p:cNvSpPr>
            <a:spLocks noGrp="1"/>
          </p:cNvSpPr>
          <p:nvPr>
            <p:ph type="sldNum" sz="quarter" idx="5"/>
          </p:nvPr>
        </p:nvSpPr>
        <p:spPr/>
        <p:txBody>
          <a:bodyPr/>
          <a:lstStyle/>
          <a:p>
            <a:fld id="{81F50A25-39A7-4543-A858-25B8EC4704E1}" type="slidenum">
              <a:rPr lang="en-US" smtClean="0"/>
              <a:t>25</a:t>
            </a:fld>
            <a:endParaRPr lang="en-US"/>
          </a:p>
        </p:txBody>
      </p:sp>
    </p:spTree>
    <p:extLst>
      <p:ext uri="{BB962C8B-B14F-4D97-AF65-F5344CB8AC3E}">
        <p14:creationId xmlns:p14="http://schemas.microsoft.com/office/powerpoint/2010/main" val="2842053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 example would be questions 3.2a and 3.3b which ask for information on any steam, heat, and/or hot water that produces useful thermal output from third-party operated cogeneration or boiler units and then asks you to report the quantities. Many facilities won’t have anything to report here. But any steam, heat, and/or hot water from external sources—including from on-site third-party operated cogeneration units—should be reported here. You’ll need to report similar information, but broken down by the different supplying plants, in question 4.7. </a:t>
            </a:r>
          </a:p>
        </p:txBody>
      </p:sp>
      <p:sp>
        <p:nvSpPr>
          <p:cNvPr id="4" name="Slide Number Placeholder 3"/>
          <p:cNvSpPr>
            <a:spLocks noGrp="1"/>
          </p:cNvSpPr>
          <p:nvPr>
            <p:ph type="sldNum" sz="quarter" idx="5"/>
          </p:nvPr>
        </p:nvSpPr>
        <p:spPr/>
        <p:txBody>
          <a:bodyPr/>
          <a:lstStyle/>
          <a:p>
            <a:fld id="{81F50A25-39A7-4543-A858-25B8EC4704E1}" type="slidenum">
              <a:rPr lang="en-US" smtClean="0"/>
              <a:t>26</a:t>
            </a:fld>
            <a:endParaRPr lang="en-US"/>
          </a:p>
        </p:txBody>
      </p:sp>
    </p:spTree>
    <p:extLst>
      <p:ext uri="{BB962C8B-B14F-4D97-AF65-F5344CB8AC3E}">
        <p14:creationId xmlns:p14="http://schemas.microsoft.com/office/powerpoint/2010/main" val="24152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3 will also ask about fuel types and amounts used for on-site combustion in stationary units. Shown here is 3.5 which asks you to narrow down which fuels you use. If you accidentally click one of the three natural gas buttons there at the top, you can clear those again by checking “no onsite fuel combustion.” </a:t>
            </a:r>
          </a:p>
        </p:txBody>
      </p:sp>
      <p:sp>
        <p:nvSpPr>
          <p:cNvPr id="4" name="Slide Number Placeholder 3"/>
          <p:cNvSpPr>
            <a:spLocks noGrp="1"/>
          </p:cNvSpPr>
          <p:nvPr>
            <p:ph type="sldNum" sz="quarter" idx="5"/>
          </p:nvPr>
        </p:nvSpPr>
        <p:spPr/>
        <p:txBody>
          <a:bodyPr/>
          <a:lstStyle/>
          <a:p>
            <a:fld id="{81F50A25-39A7-4543-A858-25B8EC4704E1}" type="slidenum">
              <a:rPr lang="en-US" smtClean="0"/>
              <a:t>27</a:t>
            </a:fld>
            <a:endParaRPr lang="en-US"/>
          </a:p>
        </p:txBody>
      </p:sp>
    </p:spTree>
    <p:extLst>
      <p:ext uri="{BB962C8B-B14F-4D97-AF65-F5344CB8AC3E}">
        <p14:creationId xmlns:p14="http://schemas.microsoft.com/office/powerpoint/2010/main" val="2373997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Question 3.6 it asks for quantities of these fuels. Depending on which situation applies to you, you will then get a series of questions asking to assign those quantities to certain processes. On this slide at the bottom, you see a partial list with rows iron sinter production, steelmaking, and hot-rolling flat steel products, and in the columns, natural gas and kerosene. You would divide out the fuel by the process that it is used for.</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have also reported in Section 1 that you produce non-covered products, and there is a row to assign fuel use to that process as well.</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Please pay careful attention to the instructions in questions 3.7 through 3.9 to ensure that data reported in these questions totals to quantity data provided elsewhere in the questionnaire. Data in questions 3.7 and 3.8 are more granular breakdowns of data reported in 3.6 and sometimes 3.7; unless your facility has on-site generation that is not third-party operated, the data reported in 3.9 should total to your facility’s electricity purchases, which you will be asked for in question 4.1.</a:t>
            </a:r>
          </a:p>
        </p:txBody>
      </p:sp>
      <p:sp>
        <p:nvSpPr>
          <p:cNvPr id="4" name="Slide Number Placeholder 3"/>
          <p:cNvSpPr>
            <a:spLocks noGrp="1"/>
          </p:cNvSpPr>
          <p:nvPr>
            <p:ph type="sldNum" sz="quarter" idx="5"/>
          </p:nvPr>
        </p:nvSpPr>
        <p:spPr/>
        <p:txBody>
          <a:bodyPr/>
          <a:lstStyle/>
          <a:p>
            <a:fld id="{81F50A25-39A7-4543-A858-25B8EC4704E1}" type="slidenum">
              <a:rPr lang="en-US" smtClean="0"/>
              <a:t>28</a:t>
            </a:fld>
            <a:endParaRPr lang="en-US"/>
          </a:p>
        </p:txBody>
      </p:sp>
    </p:spTree>
    <p:extLst>
      <p:ext uri="{BB962C8B-B14F-4D97-AF65-F5344CB8AC3E}">
        <p14:creationId xmlns:p14="http://schemas.microsoft.com/office/powerpoint/2010/main" val="94100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Moving right along we are already at Section 4, purchased energy, which is a part of Scope 2 emissions.</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29</a:t>
            </a:fld>
            <a:endParaRPr lang="en-US"/>
          </a:p>
        </p:txBody>
      </p:sp>
    </p:spTree>
    <p:extLst>
      <p:ext uri="{BB962C8B-B14F-4D97-AF65-F5344CB8AC3E}">
        <p14:creationId xmlns:p14="http://schemas.microsoft.com/office/powerpoint/2010/main" val="40776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0126A-ABC5-4EDD-A7D3-D0E1AEE2AF04}" type="slidenum">
              <a:rPr lang="en-US" smtClean="0"/>
              <a:t>3</a:t>
            </a:fld>
            <a:endParaRPr lang="en-US"/>
          </a:p>
        </p:txBody>
      </p:sp>
    </p:spTree>
    <p:extLst>
      <p:ext uri="{BB962C8B-B14F-4D97-AF65-F5344CB8AC3E}">
        <p14:creationId xmlns:p14="http://schemas.microsoft.com/office/powerpoint/2010/main" val="1356763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will start here with one that is relatively straight forward – quantity of purchased electricity and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eGRID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subregion for your location, so the energy team has information on the fuel mix of the purchased electricity. Finding your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eGRID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subregion is as easy as knowing your zip code and a link to check is included with the question.</a:t>
            </a:r>
          </a:p>
        </p:txBody>
      </p:sp>
      <p:sp>
        <p:nvSpPr>
          <p:cNvPr id="4" name="Slide Number Placeholder 3"/>
          <p:cNvSpPr>
            <a:spLocks noGrp="1"/>
          </p:cNvSpPr>
          <p:nvPr>
            <p:ph type="sldNum" sz="quarter" idx="5"/>
          </p:nvPr>
        </p:nvSpPr>
        <p:spPr/>
        <p:txBody>
          <a:bodyPr/>
          <a:lstStyle/>
          <a:p>
            <a:fld id="{81F50A25-39A7-4543-A858-25B8EC4704E1}" type="slidenum">
              <a:rPr lang="en-US" smtClean="0"/>
              <a:t>30</a:t>
            </a:fld>
            <a:endParaRPr lang="en-US"/>
          </a:p>
        </p:txBody>
      </p:sp>
    </p:spTree>
    <p:extLst>
      <p:ext uri="{BB962C8B-B14F-4D97-AF65-F5344CB8AC3E}">
        <p14:creationId xmlns:p14="http://schemas.microsoft.com/office/powerpoint/2010/main" val="3629013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instruction will not apply to very many facilities. It imparts that facilities may need to coordinate with company-level contacts in order to provide information on purchased renewable energy certificates and that you can please leave any detailed comments on uncertainties about information in this section in text box in Question 4.6.</a:t>
            </a:r>
          </a:p>
        </p:txBody>
      </p:sp>
      <p:sp>
        <p:nvSpPr>
          <p:cNvPr id="4" name="Slide Number Placeholder 3"/>
          <p:cNvSpPr>
            <a:spLocks noGrp="1"/>
          </p:cNvSpPr>
          <p:nvPr>
            <p:ph type="sldNum" sz="quarter" idx="5"/>
          </p:nvPr>
        </p:nvSpPr>
        <p:spPr/>
        <p:txBody>
          <a:bodyPr/>
          <a:lstStyle/>
          <a:p>
            <a:fld id="{81F50A25-39A7-4543-A858-25B8EC4704E1}" type="slidenum">
              <a:rPr lang="en-US" smtClean="0"/>
              <a:t>31</a:t>
            </a:fld>
            <a:endParaRPr lang="en-US"/>
          </a:p>
        </p:txBody>
      </p:sp>
    </p:spTree>
    <p:extLst>
      <p:ext uri="{BB962C8B-B14F-4D97-AF65-F5344CB8AC3E}">
        <p14:creationId xmlns:p14="http://schemas.microsoft.com/office/powerpoint/2010/main" val="1353777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some tricky but less common questions in Section 4, and here are some notes to help you along.</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 4.3a: If your facility does not do greenhouse gas emissions accounting, you can answer ‘no’.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 4.5: This question is labeled uncommon but is relevant to facilities that source electricity from onsite, third-party operated power generation (including from combined heat and power generation).   </a:t>
            </a:r>
          </a:p>
          <a:p>
            <a:pPr marL="349415" indent="-349415">
              <a:lnSpc>
                <a:spcPct val="107000"/>
              </a:lnSpc>
              <a:buFont typeface="+mj-lt"/>
              <a:buAutoNum type="arabicParen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32</a:t>
            </a:fld>
            <a:endParaRPr lang="en-US"/>
          </a:p>
        </p:txBody>
      </p:sp>
    </p:spTree>
    <p:extLst>
      <p:ext uri="{BB962C8B-B14F-4D97-AF65-F5344CB8AC3E}">
        <p14:creationId xmlns:p14="http://schemas.microsoft.com/office/powerpoint/2010/main" val="1317522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then-</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 4.7: This, again, won’t apply to many facilities, but if you reported receiving any steam, heat, or hot water in section 3 you will need to list the specific plants you received this thermal energy from. If you received it from a boiler, please note that in the plant name; otherwise please determine the plant code for the cogeneration plant that supplied it. The plant-specific amounts you report here should total to the quantity received that you reported in section 3. </a:t>
            </a:r>
          </a:p>
        </p:txBody>
      </p:sp>
      <p:sp>
        <p:nvSpPr>
          <p:cNvPr id="4" name="Slide Number Placeholder 3"/>
          <p:cNvSpPr>
            <a:spLocks noGrp="1"/>
          </p:cNvSpPr>
          <p:nvPr>
            <p:ph type="sldNum" sz="quarter" idx="5"/>
          </p:nvPr>
        </p:nvSpPr>
        <p:spPr/>
        <p:txBody>
          <a:bodyPr/>
          <a:lstStyle/>
          <a:p>
            <a:fld id="{81F50A25-39A7-4543-A858-25B8EC4704E1}" type="slidenum">
              <a:rPr lang="en-US" smtClean="0"/>
              <a:t>33</a:t>
            </a:fld>
            <a:endParaRPr lang="en-US"/>
          </a:p>
        </p:txBody>
      </p:sp>
    </p:spTree>
    <p:extLst>
      <p:ext uri="{BB962C8B-B14F-4D97-AF65-F5344CB8AC3E}">
        <p14:creationId xmlns:p14="http://schemas.microsoft.com/office/powerpoint/2010/main" val="3414687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this brings us to section 5, which is information on the inputs you are purchasing to create your products – what they are, how much of them there are, and where they came from. Section 5 does two things: it helps us to calculate your facility’s scope 3 emissions. And it helps us to understand how your facility uses materials made externally and within the facility itself, which is key to our creation of product-level emissions that “roll up”—or aggregate—emissions associated with upstream materials.</a:t>
            </a:r>
          </a:p>
        </p:txBody>
      </p:sp>
      <p:sp>
        <p:nvSpPr>
          <p:cNvPr id="4" name="Slide Number Placeholder 3"/>
          <p:cNvSpPr>
            <a:spLocks noGrp="1"/>
          </p:cNvSpPr>
          <p:nvPr>
            <p:ph type="sldNum" sz="quarter" idx="5"/>
          </p:nvPr>
        </p:nvSpPr>
        <p:spPr/>
        <p:txBody>
          <a:bodyPr/>
          <a:lstStyle/>
          <a:p>
            <a:fld id="{81F50A25-39A7-4543-A858-25B8EC4704E1}" type="slidenum">
              <a:rPr lang="en-US" smtClean="0"/>
              <a:t>34</a:t>
            </a:fld>
            <a:endParaRPr lang="en-US"/>
          </a:p>
        </p:txBody>
      </p:sp>
    </p:spTree>
    <p:extLst>
      <p:ext uri="{BB962C8B-B14F-4D97-AF65-F5344CB8AC3E}">
        <p14:creationId xmlns:p14="http://schemas.microsoft.com/office/powerpoint/2010/main" val="3867412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5 starts with series of questions that ask you for information on what types of production inputs your facility used to produce steel products. These production inputs include materials like iron pellets, coke, or ferroalloys, and can also include steel products themselves. These are check-the-box type questions that will determine additional questions that you receive in section 5 that concern the uses and sources of these production inputs.</a:t>
            </a:r>
          </a:p>
        </p:txBody>
      </p:sp>
      <p:sp>
        <p:nvSpPr>
          <p:cNvPr id="4" name="Slide Number Placeholder 3"/>
          <p:cNvSpPr>
            <a:spLocks noGrp="1"/>
          </p:cNvSpPr>
          <p:nvPr>
            <p:ph type="sldNum" sz="quarter" idx="5"/>
          </p:nvPr>
        </p:nvSpPr>
        <p:spPr/>
        <p:txBody>
          <a:bodyPr/>
          <a:lstStyle/>
          <a:p>
            <a:fld id="{81F50A25-39A7-4543-A858-25B8EC4704E1}" type="slidenum">
              <a:rPr lang="en-US" smtClean="0"/>
              <a:t>35</a:t>
            </a:fld>
            <a:endParaRPr lang="en-US"/>
          </a:p>
        </p:txBody>
      </p:sp>
    </p:spTree>
    <p:extLst>
      <p:ext uri="{BB962C8B-B14F-4D97-AF65-F5344CB8AC3E}">
        <p14:creationId xmlns:p14="http://schemas.microsoft.com/office/powerpoint/2010/main" val="3142127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addition to collecting data on production inputs, section 5 also collects information on steel products used as inputs in the production of other steel products and ,again, detailed data is again gathered to determine the sourcing of these products. We’ll use hot-rolled steel as an example of what these production input questions look like. If a facility uses hot-rolled flat steel, we’ll ask question 5.1.18, which has multiple parts. In the first part shown here, we ask facilities to tell us which products were made using that hot-rolled flat steel. This information is essential in connecting steel mill products from their origins in an EAF or BF to their final product form.  For downstream products like pipe and tube, much of the embedded emissions in the product are associated with these scope 3 emissions from upstream steel production.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F50A25-39A7-4543-A858-25B8EC4704E1}" type="slidenum">
              <a:rPr lang="en-US" smtClean="0"/>
              <a:t>36</a:t>
            </a:fld>
            <a:endParaRPr lang="en-US"/>
          </a:p>
        </p:txBody>
      </p:sp>
    </p:spTree>
    <p:extLst>
      <p:ext uri="{BB962C8B-B14F-4D97-AF65-F5344CB8AC3E}">
        <p14:creationId xmlns:p14="http://schemas.microsoft.com/office/powerpoint/2010/main" val="2430565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noted, you will then be asked to provide additional information on the sources of these raw materials.  Using hot-rolled flat steel products as an example input, you are asked to identify the quantity of this input from U.S. sources, import sources, and unknown sources (if applicable).  For U.S. sourced inputs, you will be asked to provide details on top U.S. suppliers of the input.</a:t>
            </a:r>
          </a:p>
        </p:txBody>
      </p:sp>
      <p:sp>
        <p:nvSpPr>
          <p:cNvPr id="4" name="Slide Number Placeholder 3"/>
          <p:cNvSpPr>
            <a:spLocks noGrp="1"/>
          </p:cNvSpPr>
          <p:nvPr>
            <p:ph type="sldNum" sz="quarter" idx="5"/>
          </p:nvPr>
        </p:nvSpPr>
        <p:spPr/>
        <p:txBody>
          <a:bodyPr/>
          <a:lstStyle/>
          <a:p>
            <a:fld id="{81F50A25-39A7-4543-A858-25B8EC4704E1}" type="slidenum">
              <a:rPr lang="en-US" smtClean="0"/>
              <a:t>37</a:t>
            </a:fld>
            <a:endParaRPr lang="en-US"/>
          </a:p>
        </p:txBody>
      </p:sp>
    </p:spTree>
    <p:extLst>
      <p:ext uri="{BB962C8B-B14F-4D97-AF65-F5344CB8AC3E}">
        <p14:creationId xmlns:p14="http://schemas.microsoft.com/office/powerpoint/2010/main" val="1117782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providing information on domestic sourcing, you will be asked about the source of your imported inputs by country of melt and pour. Country of melt and pour refers to the location where the raw steel is: (1) first produced in a steelmaking furnace in a liquid state; and (2) poured into its first solid shape.  If you have the information available, you are also asked to estimate the share of imported material produced using BOF steelmaking and EAF steelmaking.</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38</a:t>
            </a:fld>
            <a:endParaRPr lang="en-US"/>
          </a:p>
        </p:txBody>
      </p:sp>
    </p:spTree>
    <p:extLst>
      <p:ext uri="{BB962C8B-B14F-4D97-AF65-F5344CB8AC3E}">
        <p14:creationId xmlns:p14="http://schemas.microsoft.com/office/powerpoint/2010/main" val="464417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proceed now to Section 6, which gathers process emissions data for electric arc furnace producers who do not report to EPA’s GHGRP program. We believe that this section will not apply to the vast majority of responding facilities, as most EAF facilities do report to GHGRP.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39</a:t>
            </a:fld>
            <a:endParaRPr lang="en-US"/>
          </a:p>
        </p:txBody>
      </p:sp>
    </p:spTree>
    <p:extLst>
      <p:ext uri="{BB962C8B-B14F-4D97-AF65-F5344CB8AC3E}">
        <p14:creationId xmlns:p14="http://schemas.microsoft.com/office/powerpoint/2010/main" val="112253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International Trade Commission, or USITC or Commission, as we’ll call it throughout this presentation is an independent, nonpartisan, quasi-judicial federal agency with mandates in 4 different work areas. It conducts import-injury investigations such as antidumping and countervailing duty and safeguard investigations; it maintains the Harmonized Tariff Schedule which is a list of the tariff rates and statistical categories for all merchandise imports into the United States; it conducts unfair import investigations dealing with intellectual property rights and imports; and it prepares factfinding investigations at the request of Congress and USTR. This last mandate is what has prompted the investigation we are covering today, as we’ll discuss in the next slide.</a:t>
            </a:r>
          </a:p>
          <a:p>
            <a:endParaRPr lang="en-US" dirty="0"/>
          </a:p>
          <a:p>
            <a:r>
              <a:rPr lang="en-US" dirty="0"/>
              <a:t>The Commission is comprised of a technical staff of industry analysts, economists, statisticians, attorneys. In its factfinding investigations, the Commission does not provide policy recommendations. The Commission regularly collects data from companies in all types of the investigations it undertakes, and as such, has longstanding procedures in place to protect the confidential business information of firms.</a:t>
            </a:r>
          </a:p>
        </p:txBody>
      </p:sp>
      <p:sp>
        <p:nvSpPr>
          <p:cNvPr id="4" name="Slide Number Placeholder 3"/>
          <p:cNvSpPr>
            <a:spLocks noGrp="1"/>
          </p:cNvSpPr>
          <p:nvPr>
            <p:ph type="sldNum" sz="quarter" idx="5"/>
          </p:nvPr>
        </p:nvSpPr>
        <p:spPr/>
        <p:txBody>
          <a:bodyPr/>
          <a:lstStyle/>
          <a:p>
            <a:fld id="{0680126A-ABC5-4EDD-A7D3-D0E1AEE2AF04}" type="slidenum">
              <a:rPr lang="en-US" smtClean="0"/>
              <a:t>4</a:t>
            </a:fld>
            <a:endParaRPr lang="en-US"/>
          </a:p>
        </p:txBody>
      </p:sp>
    </p:spTree>
    <p:extLst>
      <p:ext uri="{BB962C8B-B14F-4D97-AF65-F5344CB8AC3E}">
        <p14:creationId xmlns:p14="http://schemas.microsoft.com/office/powerpoint/2010/main" val="2740404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noted, Section 6 is specific to a subset of respondents who operate an electric arc furnace but are not a reporter to EPA’s GHGRP. The information in section 6 gathers the information necessary to collect process emissions data in a manner comparable to GHGRP. These include questions on the quantity of steel produced, slag produced, and the use of air pollution control residue monitoring systems.</a:t>
            </a:r>
          </a:p>
        </p:txBody>
      </p:sp>
      <p:sp>
        <p:nvSpPr>
          <p:cNvPr id="4" name="Slide Number Placeholder 3"/>
          <p:cNvSpPr>
            <a:spLocks noGrp="1"/>
          </p:cNvSpPr>
          <p:nvPr>
            <p:ph type="sldNum" sz="quarter" idx="5"/>
          </p:nvPr>
        </p:nvSpPr>
        <p:spPr/>
        <p:txBody>
          <a:bodyPr/>
          <a:lstStyle/>
          <a:p>
            <a:fld id="{81F50A25-39A7-4543-A858-25B8EC4704E1}" type="slidenum">
              <a:rPr lang="en-US" smtClean="0"/>
              <a:t>40</a:t>
            </a:fld>
            <a:endParaRPr lang="en-US"/>
          </a:p>
        </p:txBody>
      </p:sp>
    </p:spTree>
    <p:extLst>
      <p:ext uri="{BB962C8B-B14F-4D97-AF65-F5344CB8AC3E}">
        <p14:creationId xmlns:p14="http://schemas.microsoft.com/office/powerpoint/2010/main" val="1951858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Lastly, section 7 provides respondents an opportunity to upload supplementary materials regarding their own internal GHG emissions accounting efforts, such as EPDs and ESG reports, in question 7.1, and to explain any of the responses they have entered elsewhere in the questionnaire in question 7.3. For question 7.1, you will be asked to provide a single combined pdf upload of any supplementary materials.</a:t>
            </a:r>
          </a:p>
        </p:txBody>
      </p:sp>
      <p:sp>
        <p:nvSpPr>
          <p:cNvPr id="4" name="Slide Number Placeholder 3"/>
          <p:cNvSpPr>
            <a:spLocks noGrp="1"/>
          </p:cNvSpPr>
          <p:nvPr>
            <p:ph type="sldNum" sz="quarter" idx="5"/>
          </p:nvPr>
        </p:nvSpPr>
        <p:spPr/>
        <p:txBody>
          <a:bodyPr/>
          <a:lstStyle/>
          <a:p>
            <a:fld id="{81F50A25-39A7-4543-A858-25B8EC4704E1}" type="slidenum">
              <a:rPr lang="en-US" smtClean="0"/>
              <a:t>41</a:t>
            </a:fld>
            <a:endParaRPr lang="en-US"/>
          </a:p>
        </p:txBody>
      </p:sp>
    </p:spTree>
    <p:extLst>
      <p:ext uri="{BB962C8B-B14F-4D97-AF65-F5344CB8AC3E}">
        <p14:creationId xmlns:p14="http://schemas.microsoft.com/office/powerpoint/2010/main" val="1158444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company already performs carbon accounting and you have emissions factors for your input materials, you can enter them in 7.2a and upload any supplementary PDF attachments to this end in question 7.2b. We may use this data to compare how using this information changes the results from our standard methodology. The PDF document you upload for this question should contain as much detail as possible about the relevant system boundaries and other pertinent information shown in the slide.</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 moment, after taking you through instructions for submitting your response, I will provide some simplified example scenarios that should help get a sense of the information you’ll need to gather to fill out the questionnaire.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42</a:t>
            </a:fld>
            <a:endParaRPr lang="en-US"/>
          </a:p>
        </p:txBody>
      </p:sp>
    </p:spTree>
    <p:extLst>
      <p:ext uri="{BB962C8B-B14F-4D97-AF65-F5344CB8AC3E}">
        <p14:creationId xmlns:p14="http://schemas.microsoft.com/office/powerpoint/2010/main" val="1691659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order to submit a facility-level questionnaire, you must first certify your response in section 8. After that, the last page of the questionnaire is a navigation page with links back to specific sections you’ve completed so that you can review all of the answers you input into the survey. Once you have reviewed your responses one last time, select the “submit response” button at the end of the page. You MUST click this button for the final submission of the questionnaire. It can look like you are done before you do this if you are not paying close attention. </a:t>
            </a:r>
          </a:p>
        </p:txBody>
      </p:sp>
      <p:sp>
        <p:nvSpPr>
          <p:cNvPr id="4" name="Slide Number Placeholder 3"/>
          <p:cNvSpPr>
            <a:spLocks noGrp="1"/>
          </p:cNvSpPr>
          <p:nvPr>
            <p:ph type="sldNum" sz="quarter" idx="5"/>
          </p:nvPr>
        </p:nvSpPr>
        <p:spPr/>
        <p:txBody>
          <a:bodyPr/>
          <a:lstStyle/>
          <a:p>
            <a:fld id="{81F50A25-39A7-4543-A858-25B8EC4704E1}" type="slidenum">
              <a:rPr lang="en-US" smtClean="0"/>
              <a:t>43</a:t>
            </a:fld>
            <a:endParaRPr lang="en-US"/>
          </a:p>
        </p:txBody>
      </p:sp>
    </p:spTree>
    <p:extLst>
      <p:ext uri="{BB962C8B-B14F-4D97-AF65-F5344CB8AC3E}">
        <p14:creationId xmlns:p14="http://schemas.microsoft.com/office/powerpoint/2010/main" val="4005505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hitting the “submit response” button, you will be taken to a page that displays all the questionnaire responses you just submitted on behalf of your facility. Before leaving the browser window, click the “download pdf” link close to the top right of the page – this will produce a nicely formatted document of your response for your recordkeeping. Soon after your questionnaire submission is transmitted, you will receive a confirmation email with the subject line “Submission Received,” as shown in the slide. You may also wish to save this for your records. In the days and weeks following your submission, members of the project team may reach out to you for clarification on parts of your response – we want to be sure your efforts to complete this questionnaire result in the most accurate, highest quality data reporting possible, so we appreciate your patience as our team works to understand and verify your responses.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44</a:t>
            </a:fld>
            <a:endParaRPr lang="en-US"/>
          </a:p>
        </p:txBody>
      </p:sp>
    </p:spTree>
    <p:extLst>
      <p:ext uri="{BB962C8B-B14F-4D97-AF65-F5344CB8AC3E}">
        <p14:creationId xmlns:p14="http://schemas.microsoft.com/office/powerpoint/2010/main" val="2567603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I’d like to provide some sample scenarios to give a sense of the information different producers will need to collect. First, we have a more complex scenario for an EAF steelmaker that specializes in cold-rolled flat steel coils. Admittedly, this scenario is more simplified than may be the case for some EAF facilities. Since this producer has steelmaking activities at its facility, steelmaking inputs are required such as steel scrap, other iron sources like DRI or pig iron, industrial gases like oxygen or argon, and ferroalloys if making alloy steels, among others. These will be reported or in sections 1 &amp; 2 for inputs made at the facility and section 5 for externally sourced inputs or intermediate products.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addition, in sections 3 &amp; 4, the producer will need information on the fuel and energy inputs used or produced by the facility in its production.  This includes common fuel or energy sources like natural gas, steam, and electricity, but information is collected for all other fuel sources as well (if applicable). If this producer has renewable energy certificates or other arrangements with energy suppliers, they will provide that information as well.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reporting each of these inputs used in production, section 5 of the questionnaire will require the producer to provide details on the inputs used and to allocate the use of these inputs to the production of covered product categories.  They will provide details on the sourcing of these inputs, whether foreign or domestically sourced, provide supplier information for domestic suppliers, and, depending on the input, provide additional information such as estimates of the method of production between BF and EAF for imported steel mill products.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regards to production outputs.  This facility, while considering itself a cold-rolled flat steel producer, has actually produced semi-finished steel and hot-rolled flat steel as intermediate products within the facility.  They will need to report the amount of each of these products produced and break down the amount that was shipped externally and the amount that was used internally for further production.  Production totals are collected in section 2 but are also relevant in section 5 when the producer will allocate these intermediate products to the production of other products. Here, they will report the use of semi-finished steel in the production of hot-rolled flat steel.  Next they will report the use of hot-rolled flat steel in the production of cold-rolled flat steel.</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a complex operation like this, real life scenarios are surely more complicated and require close attention to detail.  The project team is available at any time to assist respondents with the questionnaire and to troubleshoot scenario-specific issues.  We are always eager to help.  </a:t>
            </a:r>
          </a:p>
          <a:p>
            <a:endParaRPr lang="en-US" dirty="0"/>
          </a:p>
          <a:p>
            <a:r>
              <a:rPr lang="en-US" dirty="0"/>
              <a:t>In the next slide, I will give an example of a less complex production scenario.</a:t>
            </a:r>
          </a:p>
        </p:txBody>
      </p:sp>
      <p:sp>
        <p:nvSpPr>
          <p:cNvPr id="4" name="Slide Number Placeholder 3"/>
          <p:cNvSpPr>
            <a:spLocks noGrp="1"/>
          </p:cNvSpPr>
          <p:nvPr>
            <p:ph type="sldNum" sz="quarter" idx="5"/>
          </p:nvPr>
        </p:nvSpPr>
        <p:spPr/>
        <p:txBody>
          <a:bodyPr/>
          <a:lstStyle/>
          <a:p>
            <a:fld id="{0680126A-ABC5-4EDD-A7D3-D0E1AEE2AF04}" type="slidenum">
              <a:rPr lang="en-US" smtClean="0"/>
              <a:t>45</a:t>
            </a:fld>
            <a:endParaRPr lang="en-US"/>
          </a:p>
        </p:txBody>
      </p:sp>
    </p:spTree>
    <p:extLst>
      <p:ext uri="{BB962C8B-B14F-4D97-AF65-F5344CB8AC3E}">
        <p14:creationId xmlns:p14="http://schemas.microsoft.com/office/powerpoint/2010/main" val="4204515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this scenario of a downstream pipe and tube producer, much less information is required. This is common for many covered downstream producers (e.g. wire producers, pipe and tube) who only use steel products as inputs and rely primarily on electricity as opposed to fuel combustion. In this scenario, a producer of carbon and other alloy welded tube is asked to complete the facility questionnaire. In sections 1 &amp; 2, this producer would identify that they produce non-seamless tubular products and provide the quantity. Since this producer only uses electricity as opposed to additional fuels, they will allocate electricity used to produce non seamless tubular products in section 3 and provide details about their electricity sourcing in section 4. In section 5, they will identify the quantity of flat steel used as an input, identify the sources of the steel, and, finally, allocate this flat steel used to the production of non-seamless pipe and tube.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46</a:t>
            </a:fld>
            <a:endParaRPr lang="en-US"/>
          </a:p>
        </p:txBody>
      </p:sp>
    </p:spTree>
    <p:extLst>
      <p:ext uri="{BB962C8B-B14F-4D97-AF65-F5344CB8AC3E}">
        <p14:creationId xmlns:p14="http://schemas.microsoft.com/office/powerpoint/2010/main" val="1357244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the presentation portion of this webinar, we wanted to highlight some resources that may be useful as you prepare your facility’s questionnaire response. In addition to the list of covered products and PDFs of the questions within the questionnaire, the project team has prepared an FAQ document to address some common concerns respondents may have. This FAQ document is continuously updated based on the feedback we receive from respondents, including questions and concerns you express during the upcoming Q&amp;A portion of this webinar.</a:t>
            </a:r>
          </a:p>
          <a:p>
            <a:endParaRPr lang="en-US" dirty="0"/>
          </a:p>
          <a:p>
            <a:r>
              <a:rPr lang="en-US" dirty="0"/>
              <a:t>All of these resources are hosted on our investigation webpage www.usitc.gov/saemissions.</a:t>
            </a:r>
          </a:p>
        </p:txBody>
      </p:sp>
      <p:sp>
        <p:nvSpPr>
          <p:cNvPr id="4" name="Slide Number Placeholder 3"/>
          <p:cNvSpPr>
            <a:spLocks noGrp="1"/>
          </p:cNvSpPr>
          <p:nvPr>
            <p:ph type="sldNum" sz="quarter" idx="5"/>
          </p:nvPr>
        </p:nvSpPr>
        <p:spPr/>
        <p:txBody>
          <a:bodyPr/>
          <a:lstStyle/>
          <a:p>
            <a:fld id="{0680126A-ABC5-4EDD-A7D3-D0E1AEE2AF04}" type="slidenum">
              <a:rPr lang="en-US" smtClean="0"/>
              <a:t>47</a:t>
            </a:fld>
            <a:endParaRPr lang="en-US"/>
          </a:p>
        </p:txBody>
      </p:sp>
    </p:spTree>
    <p:extLst>
      <p:ext uri="{BB962C8B-B14F-4D97-AF65-F5344CB8AC3E}">
        <p14:creationId xmlns:p14="http://schemas.microsoft.com/office/powerpoint/2010/main" val="611678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has been reiterated many times throughout this presentation – please contact the USITC project team if you have any concerns during this data collection. We should be able to get you a resolution to your query, whether it is a question about the applicability of the survey to your company, a question on token access, or a question clarifying terminology within the survey. </a:t>
            </a:r>
          </a:p>
        </p:txBody>
      </p:sp>
      <p:sp>
        <p:nvSpPr>
          <p:cNvPr id="4" name="Slide Number Placeholder 3"/>
          <p:cNvSpPr>
            <a:spLocks noGrp="1"/>
          </p:cNvSpPr>
          <p:nvPr>
            <p:ph type="sldNum" sz="quarter" idx="5"/>
          </p:nvPr>
        </p:nvSpPr>
        <p:spPr/>
        <p:txBody>
          <a:bodyPr/>
          <a:lstStyle/>
          <a:p>
            <a:fld id="{0680126A-ABC5-4EDD-A7D3-D0E1AEE2AF04}" type="slidenum">
              <a:rPr lang="en-US" smtClean="0"/>
              <a:t>48</a:t>
            </a:fld>
            <a:endParaRPr lang="en-US"/>
          </a:p>
        </p:txBody>
      </p:sp>
    </p:spTree>
    <p:extLst>
      <p:ext uri="{BB962C8B-B14F-4D97-AF65-F5344CB8AC3E}">
        <p14:creationId xmlns:p14="http://schemas.microsoft.com/office/powerpoint/2010/main" val="2973016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0126A-ABC5-4EDD-A7D3-D0E1AEE2AF04}" type="slidenum">
              <a:rPr lang="en-US" smtClean="0"/>
              <a:t>49</a:t>
            </a:fld>
            <a:endParaRPr lang="en-US"/>
          </a:p>
        </p:txBody>
      </p:sp>
    </p:spTree>
    <p:extLst>
      <p:ext uri="{BB962C8B-B14F-4D97-AF65-F5344CB8AC3E}">
        <p14:creationId xmlns:p14="http://schemas.microsoft.com/office/powerpoint/2010/main" val="59577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USITC is conducting this survey we are discussing today as part of a request it received from the U.S. Trade Representative for a factfinding investigation. The investigation was requested last summer and will culminate in the submission of a report to the USTR in January 2025, with a release to the public of the report no more than 30 days afterwards.</a:t>
            </a:r>
          </a:p>
          <a:p>
            <a:endParaRPr lang="en-US" dirty="0"/>
          </a:p>
          <a:p>
            <a:r>
              <a:rPr lang="en-US" dirty="0"/>
              <a:t>In her letter, the USTR requests this investigation to inform ongoing discussions between the US and EU on the Global Arrangement on Sustainable Steel and Aluminum, which is contemplating new trade policy related the level of GHG emissions associated with traded steel and aluminum goods. The USITC is requested to </a:t>
            </a:r>
          </a:p>
          <a:p>
            <a:pPr marL="457200" marR="0" lvl="1" indent="-401638" algn="l" defTabSz="914400" rtl="0" eaLnBrk="1" fontAlgn="auto" latinLnBrk="0" hangingPunct="1">
              <a:lnSpc>
                <a:spcPct val="100000"/>
              </a:lnSpc>
              <a:spcBef>
                <a:spcPts val="0"/>
              </a:spcBef>
              <a:spcAft>
                <a:spcPts val="0"/>
              </a:spcAft>
              <a:buClrTx/>
              <a:buSzTx/>
              <a:buFontTx/>
              <a:buNone/>
              <a:tabLst/>
              <a:defRPr/>
            </a:pPr>
            <a:r>
              <a:rPr lang="en-US" dirty="0"/>
              <a:t>- Assess GHG emissions intensity (metric tons of CO</a:t>
            </a:r>
            <a:r>
              <a:rPr lang="en-US" baseline="-25000" dirty="0"/>
              <a:t>2</a:t>
            </a:r>
            <a:r>
              <a:rPr lang="en-US" dirty="0"/>
              <a:t>e per metric ton of product produced) of  </a:t>
            </a:r>
            <a:r>
              <a:rPr lang="en-US" dirty="0">
                <a:hlinkClick r:id="rId3"/>
              </a:rPr>
              <a:t>covered steel and aluminum products </a:t>
            </a:r>
            <a:r>
              <a:rPr lang="en-US" dirty="0"/>
              <a:t>produced in United States in 2022 (I’ll note here that the list of covered steel products is specified in the USTR’s request and also linked to separately in slide above. It will be explained by Alex in greater detail later in this presentation.)</a:t>
            </a:r>
          </a:p>
          <a:p>
            <a:pPr lvl="1" indent="-401638"/>
            <a:endParaRPr lang="en-US" dirty="0"/>
          </a:p>
          <a:p>
            <a:pPr lvl="1" indent="-401638"/>
            <a:r>
              <a:rPr lang="en-US" dirty="0"/>
              <a:t>- Describe methodologies used to collect information and analyze product-specific emissions intensities</a:t>
            </a:r>
          </a:p>
          <a:p>
            <a:pPr lvl="1" indent="-401638">
              <a:spcAft>
                <a:spcPts val="600"/>
              </a:spcAft>
            </a:pPr>
            <a:r>
              <a:rPr lang="en-US" dirty="0"/>
              <a:t>- Identify locations (i.e., originating country) and production stages at which emissions occur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undertake the above research, the USTR requests that the Commission conduct a survey of firms to collect pertinent data, to the extent such data is not already available from EPA’s Greenhouse Gas Reporting Program or other public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in the USITC’s report, the USTR requests that the Commission report estimates of the national average and a measure of the highest GHG emissions intensity by product category. The letter from USTR also specifies that the public report should not contain any CBI or national security information – consistent with this, we want to note that the both the average and measure of the highest product-level emissions intensity that the Commission ultimately presents will not identify any individual company or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1F50A25-39A7-4543-A858-25B8EC4704E1}" type="slidenum">
              <a:rPr lang="en-US" smtClean="0"/>
              <a:t>5</a:t>
            </a:fld>
            <a:endParaRPr lang="en-US"/>
          </a:p>
        </p:txBody>
      </p:sp>
    </p:spTree>
    <p:extLst>
      <p:ext uri="{BB962C8B-B14F-4D97-AF65-F5344CB8AC3E}">
        <p14:creationId xmlns:p14="http://schemas.microsoft.com/office/powerpoint/2010/main" val="108884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If your firm produced the products covered under this investigation, your response to the USITC’s questionnaire is mandatory under part 19 of the U.S. Code section 1333(a). </a:t>
            </a:r>
          </a:p>
          <a:p>
            <a:endParaRPr lang="en-US" sz="1800" dirty="0">
              <a:effectLst/>
              <a:latin typeface="Segoe UI" panose="020B0502040204020203" pitchFamily="34" charset="0"/>
            </a:endParaRPr>
          </a:p>
          <a:p>
            <a:r>
              <a:rPr lang="en-US" sz="1800" dirty="0">
                <a:effectLst/>
                <a:latin typeface="Segoe UI" panose="020B0502040204020203" pitchFamily="34" charset="0"/>
              </a:rPr>
              <a:t>Beyond your legal obligation to report, however, there are several reasons why it is important for you to respond to the questionnaire. First, your questionnaire response will help decisionmakers assess policy that supports the competitiveness of traded goods with lower embedded emissions. Policies like the EU’s Carbon Border Adjustment Mechanism have already gone into effect and other similar policies are being considered in the United States and other markets. The impact of these policies can’t be evaluated correctly if one industry or market is measuring greenhouse emissions differently than another, and as many of you know, there are already several different measurement approaches to choose from across various industry standards and frameworks. These different approaches do not always produce similar results when they are measuring the same process or facility because of the aspects of the value chain they include or exclude from the calculation or because of the different underlying data they rely upon. By contributing your response to this national data collection, you are helping the USITC produce a measurement of the embedded greenhouse gas emissions in U.S. steel and aluminum products that is generated from a single, consistent methodology and dataset.</a:t>
            </a:r>
          </a:p>
          <a:p>
            <a:endParaRPr lang="en-US" sz="1800" dirty="0">
              <a:effectLst/>
              <a:latin typeface="Segoe UI" panose="020B0502040204020203" pitchFamily="34" charset="0"/>
            </a:endParaRPr>
          </a:p>
          <a:p>
            <a:r>
              <a:rPr lang="en-US" sz="1800" dirty="0">
                <a:effectLst/>
                <a:latin typeface="Segoe UI" panose="020B0502040204020203" pitchFamily="34" charset="0"/>
              </a:rPr>
              <a:t>Second, your specific response to this data collection helps ensure that that evaluation of policies includes consideration of your facility and facilities like yours. The U.S. steel and aluminum industries are comprised of companies and facilities of varying operations, capacities, and interests, from melt shops and rolling mills with hundreds of employees, to welded pipe production facilities with fewer than 20 people on staff. Differences in these aspects across the various segments of the U.S. industry can be hidden or unaccounted for if information is only gathered from the largest producers or from producers who are most advanced in their own GHG emissions accounting. The USITC is relying on questionnaire responses to gather data that reflects all U.S. market segments so that it can generate emissions intensity estimates that represent the full range of firms that produce covered products -we’ll show how these responses will contribute to this effort a few slides from now. </a:t>
            </a:r>
          </a:p>
          <a:p>
            <a:endParaRPr lang="en-US" sz="1800" dirty="0">
              <a:effectLst/>
              <a:latin typeface="Segoe UI" panose="020B0502040204020203" pitchFamily="34" charset="0"/>
            </a:endParaRPr>
          </a:p>
          <a:p>
            <a:r>
              <a:rPr lang="en-US" sz="1800" dirty="0">
                <a:effectLst/>
                <a:latin typeface="Segoe UI" panose="020B0502040204020203" pitchFamily="34" charset="0"/>
              </a:rPr>
              <a:t>Finally, because this data collection is one of the first of its kind conducted at this scale and scope by a U.S. government agency, lessons learned here on the ability of firms to report the data being requested will generate best practices if other efforts are undertaken in the future, in or outside of government. The content of your questionnaire response, both in the values you input as well as the narrative responses you provide, will aid in the development of these best practices.</a:t>
            </a:r>
            <a:endParaRPr lang="en-US" dirty="0"/>
          </a:p>
        </p:txBody>
      </p:sp>
      <p:sp>
        <p:nvSpPr>
          <p:cNvPr id="4" name="Slide Number Placeholder 3"/>
          <p:cNvSpPr>
            <a:spLocks noGrp="1"/>
          </p:cNvSpPr>
          <p:nvPr>
            <p:ph type="sldNum" sz="quarter" idx="5"/>
          </p:nvPr>
        </p:nvSpPr>
        <p:spPr/>
        <p:txBody>
          <a:bodyPr/>
          <a:lstStyle/>
          <a:p>
            <a:fld id="{81F50A25-39A7-4543-A858-25B8EC4704E1}" type="slidenum">
              <a:rPr lang="en-US" smtClean="0"/>
              <a:t>6</a:t>
            </a:fld>
            <a:endParaRPr lang="en-US"/>
          </a:p>
        </p:txBody>
      </p:sp>
    </p:spTree>
    <p:extLst>
      <p:ext uri="{BB962C8B-B14F-4D97-AF65-F5344CB8AC3E}">
        <p14:creationId xmlns:p14="http://schemas.microsoft.com/office/powerpoint/2010/main" val="25628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explains the USITC’s data collection process for this survey. The survey data collection involves two questionnaires: the company-level questionnaire and the facility-level questionnaire. </a:t>
            </a:r>
          </a:p>
          <a:p>
            <a:endParaRPr lang="en-US" dirty="0"/>
          </a:p>
          <a:p>
            <a:r>
              <a:rPr lang="en-US" dirty="0"/>
              <a:t>In the first part of data collection, the Commission sent out notification on April 8 in the mail and by email to companies that may produce covered products. This notification correspondence contains a unique 10-character token to access the company-level questionnaire. This questionnaire asks recipient firms to list the location and contact information for facilities they own that produced covered products in 2022.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USITC project team has already prepopulated facilities for each company that receives a questionnaire in the company-level questionnaire. This list was based on desk research: if there are mistakes in the facility list, such as inclusion of duplicate names, please let us know or make a change within the questionnaire itself. </a:t>
            </a:r>
            <a:r>
              <a:rPr lang="en-US" dirty="0"/>
              <a:t>A response to the company-level questionnaire was due April 22 – we appreciate the prompt responses from those of you who have submitted. If your company received notification correspondence late or has not received it at all but believe you should have, extensions on this company-level submission deadline can be arranged in consultation with the project team.</a:t>
            </a:r>
          </a:p>
          <a:p>
            <a:endParaRPr lang="en-US" dirty="0"/>
          </a:p>
          <a:p>
            <a:r>
              <a:rPr lang="en-US" dirty="0"/>
              <a:t>Shortly after submission of the company-level questionnaire response, your company should receive new facility-level tokens for each facility it has listed. These tokens will be emailed directly to the facility-level contact person listed in your company-level response. If you are a company that only operates one facility producing covered products, you must still complete both the company-level and facility-level questionnaire. The facility-level responses for all facilities producing covered products within your company are due by June 8, 2024.</a:t>
            </a:r>
          </a:p>
          <a:p>
            <a:endParaRPr lang="en-US" dirty="0"/>
          </a:p>
          <a:p>
            <a:endParaRPr lang="en-US" dirty="0"/>
          </a:p>
          <a:p>
            <a:r>
              <a:rPr lang="en-US" dirty="0"/>
              <a:t>Links to both the company-level and facility-level questionnaires are available on the investigation webpage.</a:t>
            </a:r>
          </a:p>
        </p:txBody>
      </p:sp>
      <p:sp>
        <p:nvSpPr>
          <p:cNvPr id="4" name="Slide Number Placeholder 3"/>
          <p:cNvSpPr>
            <a:spLocks noGrp="1"/>
          </p:cNvSpPr>
          <p:nvPr>
            <p:ph type="sldNum" sz="quarter" idx="5"/>
          </p:nvPr>
        </p:nvSpPr>
        <p:spPr/>
        <p:txBody>
          <a:bodyPr/>
          <a:lstStyle/>
          <a:p>
            <a:fld id="{81F50A25-39A7-4543-A858-25B8EC4704E1}" type="slidenum">
              <a:rPr lang="en-US" smtClean="0"/>
              <a:t>7</a:t>
            </a:fld>
            <a:endParaRPr lang="en-US"/>
          </a:p>
        </p:txBody>
      </p:sp>
    </p:spTree>
    <p:extLst>
      <p:ext uri="{BB962C8B-B14F-4D97-AF65-F5344CB8AC3E}">
        <p14:creationId xmlns:p14="http://schemas.microsoft.com/office/powerpoint/2010/main" val="171904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company does not produce covered products and has received notification correspondence for this questionnaire in error, you may indicate this in the company-level questionnaire response you submit in question 1.1.1 with narrative clarification provided in question 1.1.7, or you may contact the project team for further clarification and confirmation. Whichever mode you report this information, the project team will review your explanation and provide you email confirmation of your exemption if granted.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to the company-level  response, if you believe the facility for which you are responding does not produce covered products, you may indicate this in the facility-level questionnaire response you submit in question 1.2.1, or you may contact the project team. </a:t>
            </a:r>
          </a:p>
          <a:p>
            <a:endParaRPr lang="en-US" dirty="0"/>
          </a:p>
        </p:txBody>
      </p:sp>
      <p:sp>
        <p:nvSpPr>
          <p:cNvPr id="4" name="Slide Number Placeholder 3"/>
          <p:cNvSpPr>
            <a:spLocks noGrp="1"/>
          </p:cNvSpPr>
          <p:nvPr>
            <p:ph type="sldNum" sz="quarter" idx="5"/>
          </p:nvPr>
        </p:nvSpPr>
        <p:spPr/>
        <p:txBody>
          <a:bodyPr/>
          <a:lstStyle/>
          <a:p>
            <a:fld id="{0680126A-ABC5-4EDD-A7D3-D0E1AEE2AF04}" type="slidenum">
              <a:rPr lang="en-US" smtClean="0"/>
              <a:t>8</a:t>
            </a:fld>
            <a:endParaRPr lang="en-US"/>
          </a:p>
        </p:txBody>
      </p:sp>
    </p:spTree>
    <p:extLst>
      <p:ext uri="{BB962C8B-B14F-4D97-AF65-F5344CB8AC3E}">
        <p14:creationId xmlns:p14="http://schemas.microsoft.com/office/powerpoint/2010/main" val="304756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reviewed our approach to data collection, we wanted to provide a peek behind the curtain of how the data you submit will contribute to the outputs presented in our final report. </a:t>
            </a:r>
          </a:p>
          <a:p>
            <a:endParaRPr lang="en-US" dirty="0"/>
          </a:p>
          <a:p>
            <a:r>
              <a:rPr lang="en-US" dirty="0"/>
              <a:t>The data from the questionnaire responses will be combined with other data sources like the EPA’s GHGRP to generate estimates of a facility’s production output and associated emissions. Then, employing a set methodology to allocate facility-level emissions to the different types of covered products produced within that facility, the USITC project team will generate emissions intensity estimates for each category of covered product produced at each reporting facility. As a last step, the USITC project team will take these granular facility-product category specific estimates, represented by the gray box above, and generate aggregate statistics for each product category. These aggregate statistics, representing the national average and some measure of the highest emissions intensity for each product category, will be presented in the final public report.</a:t>
            </a:r>
          </a:p>
        </p:txBody>
      </p:sp>
      <p:sp>
        <p:nvSpPr>
          <p:cNvPr id="4" name="Slide Number Placeholder 3"/>
          <p:cNvSpPr>
            <a:spLocks noGrp="1"/>
          </p:cNvSpPr>
          <p:nvPr>
            <p:ph type="sldNum" sz="quarter" idx="5"/>
          </p:nvPr>
        </p:nvSpPr>
        <p:spPr/>
        <p:txBody>
          <a:bodyPr/>
          <a:lstStyle/>
          <a:p>
            <a:fld id="{81F50A25-39A7-4543-A858-25B8EC4704E1}" type="slidenum">
              <a:rPr lang="en-US" smtClean="0"/>
              <a:t>9</a:t>
            </a:fld>
            <a:endParaRPr lang="en-US"/>
          </a:p>
        </p:txBody>
      </p:sp>
    </p:spTree>
    <p:extLst>
      <p:ext uri="{BB962C8B-B14F-4D97-AF65-F5344CB8AC3E}">
        <p14:creationId xmlns:p14="http://schemas.microsoft.com/office/powerpoint/2010/main" val="85344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image" Target="../media/image2.wmf"/><Relationship Id="rId7" Type="http://schemas.openxmlformats.org/officeDocument/2006/relationships/image" Target="../media/image19.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6.png"/><Relationship Id="rId15" Type="http://schemas.openxmlformats.org/officeDocument/2006/relationships/chart" Target="../charts/chart2.xml"/><Relationship Id="rId10" Type="http://schemas.openxmlformats.org/officeDocument/2006/relationships/image" Target="../media/image14.png"/><Relationship Id="rId19"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chart" Target="../charts/chart1.xml"/><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mailto:USITCsurveys@usitc.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28.png"/><Relationship Id="rId4" Type="http://schemas.openxmlformats.org/officeDocument/2006/relationships/hyperlink" Target="http://www.usitc.gov/saemiss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hyperlink" Target="https://www.usitc.gov/research_and_analysis/documents/sa_emissions/emissions_facility-level_questionnaire_aluminum_and_steel_combined.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mailto:sa.emissions@usitc.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usitc.gov/research_and_analysis/documents/sa_emissions/covered_steel_and_aluminum_product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http://www.usitc.gov/saemiss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wmf"/><Relationship Id="rId7"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usitc.gov/research_and_analysis/documents/sa_emissions/emissions_faqs_4.5.pdf" TargetMode="External"/><Relationship Id="rId3" Type="http://schemas.openxmlformats.org/officeDocument/2006/relationships/hyperlink" Target="https://www.usitc.gov/research_and_analysis/documents/sa_emissions/covered_steel_and_aluminum_products.pdf" TargetMode="External"/><Relationship Id="rId7" Type="http://schemas.openxmlformats.org/officeDocument/2006/relationships/hyperlink" Target="https://www.usitc.gov/research_and_analysis/documents/sa_emissions/emissions_facility-level_questionnaire_steel_only.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usitc.gov/research_and_analysis/documents/sa_emissions/emissions_facility-level_questionnaire_aluminum_only.pdf" TargetMode="External"/><Relationship Id="rId5" Type="http://schemas.openxmlformats.org/officeDocument/2006/relationships/hyperlink" Target="https://www.usitc.gov/research_and_analysis/documents/sa_emissions/emissions_facility-level_questionnaire_aluminum_and_steel_combined.pdf" TargetMode="External"/><Relationship Id="rId10" Type="http://schemas.openxmlformats.org/officeDocument/2006/relationships/image" Target="../media/image2.wmf"/><Relationship Id="rId4" Type="http://schemas.openxmlformats.org/officeDocument/2006/relationships/hyperlink" Target="https://www.usitc.gov/research_and_analysis/documents/sa_emissions/emissions_company-level_questionnaire.pdf" TargetMode="External"/><Relationship Id="rId9" Type="http://schemas.openxmlformats.org/officeDocument/2006/relationships/hyperlink" Target="http://www.usitc.gov/saemission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usitc.gov/research_and_analysis/sa_emissions_request_letter_332-598.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https://www.usitc.gov/research_and_analysis/documents/sa_emissions/covered_steel_and_aluminum_product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usitc.gov/saemiss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207490"/>
            <a:ext cx="9144000" cy="2387600"/>
          </a:xfrm>
        </p:spPr>
        <p:txBody>
          <a:bodyPr>
            <a:noAutofit/>
          </a:bodyPr>
          <a:lstStyle/>
          <a:p>
            <a:r>
              <a:rPr lang="en-US" sz="4800">
                <a:cs typeface="Calibri Light"/>
              </a:rPr>
              <a:t>Webinar for Steel Producers: </a:t>
            </a:r>
            <a:br>
              <a:rPr lang="en-US" sz="4800">
                <a:cs typeface="Calibri Light"/>
              </a:rPr>
            </a:br>
            <a:r>
              <a:rPr lang="en-US" sz="4000">
                <a:cs typeface="Calibri Light"/>
              </a:rPr>
              <a:t>Understanding the USITC’s Greenhouse Gas Emissions Intensity Questionnaire  </a:t>
            </a:r>
            <a:endParaRPr lang="en-US" sz="4800"/>
          </a:p>
        </p:txBody>
      </p:sp>
      <p:sp>
        <p:nvSpPr>
          <p:cNvPr id="4" name="Slide Number Placeholder 3">
            <a:extLst>
              <a:ext uri="{FF2B5EF4-FFF2-40B4-BE49-F238E27FC236}">
                <a16:creationId xmlns:a16="http://schemas.microsoft.com/office/drawing/2014/main" id="{291AC7D1-A336-1444-240B-344EE5530E80}"/>
              </a:ext>
            </a:extLst>
          </p:cNvPr>
          <p:cNvSpPr>
            <a:spLocks noGrp="1"/>
          </p:cNvSpPr>
          <p:nvPr>
            <p:ph type="sldNum" sz="quarter" idx="12"/>
          </p:nvPr>
        </p:nvSpPr>
        <p:spPr/>
        <p:txBody>
          <a:bodyPr/>
          <a:lstStyle/>
          <a:p>
            <a:fld id="{330EA680-D336-4FF7-8B7A-9848BB0A1C32}" type="slidenum">
              <a:rPr lang="en-US" smtClean="0"/>
              <a:t>1</a:t>
            </a:fld>
            <a:endParaRPr lang="en-US"/>
          </a:p>
        </p:txBody>
      </p:sp>
      <p:sp>
        <p:nvSpPr>
          <p:cNvPr id="7" name="TextBox 6">
            <a:extLst>
              <a:ext uri="{FF2B5EF4-FFF2-40B4-BE49-F238E27FC236}">
                <a16:creationId xmlns:a16="http://schemas.microsoft.com/office/drawing/2014/main" id="{FE759D69-2022-3ED9-DE1E-2DF64BA848BB}"/>
              </a:ext>
            </a:extLst>
          </p:cNvPr>
          <p:cNvSpPr txBox="1"/>
          <p:nvPr/>
        </p:nvSpPr>
        <p:spPr>
          <a:xfrm>
            <a:off x="811161" y="3953589"/>
            <a:ext cx="10596716" cy="2585323"/>
          </a:xfrm>
          <a:prstGeom prst="rect">
            <a:avLst/>
          </a:prstGeom>
          <a:noFill/>
        </p:spPr>
        <p:txBody>
          <a:bodyPr wrap="square" rtlCol="0">
            <a:spAutoFit/>
          </a:bodyPr>
          <a:lstStyle/>
          <a:p>
            <a:pPr algn="ctr"/>
            <a:r>
              <a:rPr lang="en-US" sz="2400" i="1" dirty="0"/>
              <a:t>Greenhouse Gas Emissions Intensities of the U.S. Steel and Aluminum Industries at the Product Level (Investigation No. 332-598)</a:t>
            </a:r>
          </a:p>
          <a:p>
            <a:pPr algn="ctr">
              <a:lnSpc>
                <a:spcPct val="150000"/>
              </a:lnSpc>
            </a:pPr>
            <a:r>
              <a:rPr lang="en-US" sz="2400" dirty="0"/>
              <a:t>April 23, 2024</a:t>
            </a:r>
          </a:p>
          <a:p>
            <a:pPr algn="ctr">
              <a:lnSpc>
                <a:spcPct val="150000"/>
              </a:lnSpc>
            </a:pPr>
            <a:r>
              <a:rPr lang="en-US" sz="2400" dirty="0"/>
              <a:t>Caroline Peters (project lead); Alex Melton (deputy project leader, steel lead)</a:t>
            </a:r>
          </a:p>
          <a:p>
            <a:pPr algn="ctr"/>
            <a:r>
              <a:rPr lang="en-US" sz="2400" dirty="0">
                <a:hlinkClick r:id="rId3"/>
              </a:rPr>
              <a:t>sa.emissions@usitc.gov</a:t>
            </a:r>
            <a:r>
              <a:rPr lang="en-US" sz="2400" dirty="0"/>
              <a:t> </a:t>
            </a:r>
          </a:p>
          <a:p>
            <a:endParaRPr lang="en-US" dirty="0"/>
          </a:p>
        </p:txBody>
      </p:sp>
      <p:graphicFrame>
        <p:nvGraphicFramePr>
          <p:cNvPr id="10" name="Object 12">
            <a:extLst>
              <a:ext uri="{FF2B5EF4-FFF2-40B4-BE49-F238E27FC236}">
                <a16:creationId xmlns:a16="http://schemas.microsoft.com/office/drawing/2014/main" id="{D8A9A1C8-0C06-6201-42CB-369FFF554D5F}"/>
              </a:ext>
            </a:extLst>
          </p:cNvPr>
          <p:cNvGraphicFramePr>
            <a:graphicFrameLocks noChangeAspect="1"/>
          </p:cNvGraphicFramePr>
          <p:nvPr/>
        </p:nvGraphicFramePr>
        <p:xfrm>
          <a:off x="-1892" y="5042"/>
          <a:ext cx="12200549" cy="1381514"/>
        </p:xfrm>
        <a:graphic>
          <a:graphicData uri="http://schemas.openxmlformats.org/presentationml/2006/ole">
            <mc:AlternateContent xmlns:mc="http://schemas.openxmlformats.org/markup-compatibility/2006">
              <mc:Choice xmlns:v="urn:schemas-microsoft-com:vml" Requires="v">
                <p:oleObj name="Image" r:id="rId4" imgW="10061468" imgH="1139761" progId="Photoshop.Image.11">
                  <p:embed/>
                </p:oleObj>
              </mc:Choice>
              <mc:Fallback>
                <p:oleObj name="Image" r:id="rId4" imgW="10061468" imgH="1139761" progId="Photoshop.Image.11">
                  <p:embed/>
                  <p:pic>
                    <p:nvPicPr>
                      <p:cNvPr id="10" name="Object 12">
                        <a:extLst>
                          <a:ext uri="{FF2B5EF4-FFF2-40B4-BE49-F238E27FC236}">
                            <a16:creationId xmlns:a16="http://schemas.microsoft.com/office/drawing/2014/main" id="{D8A9A1C8-0C06-6201-42CB-369FFF554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 y="5042"/>
                        <a:ext cx="12200549" cy="13815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18178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299B-82A0-2156-6C26-7FB18D0E57AC}"/>
              </a:ext>
            </a:extLst>
          </p:cNvPr>
          <p:cNvSpPr>
            <a:spLocks noGrp="1"/>
          </p:cNvSpPr>
          <p:nvPr>
            <p:ph type="title"/>
          </p:nvPr>
        </p:nvSpPr>
        <p:spPr>
          <a:xfrm>
            <a:off x="522892" y="-91970"/>
            <a:ext cx="10515600" cy="1325563"/>
          </a:xfrm>
        </p:spPr>
        <p:txBody>
          <a:bodyPr/>
          <a:lstStyle/>
          <a:p>
            <a:r>
              <a:rPr lang="en-US" sz="4000"/>
              <a:t>Analytical</a:t>
            </a:r>
            <a:r>
              <a:rPr lang="en-US"/>
              <a:t> approach</a:t>
            </a:r>
          </a:p>
        </p:txBody>
      </p:sp>
      <p:sp>
        <p:nvSpPr>
          <p:cNvPr id="4" name="Slide Number Placeholder 3">
            <a:extLst>
              <a:ext uri="{FF2B5EF4-FFF2-40B4-BE49-F238E27FC236}">
                <a16:creationId xmlns:a16="http://schemas.microsoft.com/office/drawing/2014/main" id="{ED7CD7BF-E24A-1B36-3F35-F1E6841F328F}"/>
              </a:ext>
            </a:extLst>
          </p:cNvPr>
          <p:cNvSpPr>
            <a:spLocks noGrp="1"/>
          </p:cNvSpPr>
          <p:nvPr>
            <p:ph type="sldNum" sz="quarter" idx="12"/>
          </p:nvPr>
        </p:nvSpPr>
        <p:spPr/>
        <p:txBody>
          <a:bodyPr/>
          <a:lstStyle/>
          <a:p>
            <a:fld id="{330EA680-D336-4FF7-8B7A-9848BB0A1C32}" type="slidenum">
              <a:rPr lang="en-US" smtClean="0"/>
              <a:t>10</a:t>
            </a:fld>
            <a:endParaRPr lang="en-US"/>
          </a:p>
        </p:txBody>
      </p:sp>
      <p:pic>
        <p:nvPicPr>
          <p:cNvPr id="5" name="Picture 4" descr="P1#y1">
            <a:extLst>
              <a:ext uri="{FF2B5EF4-FFF2-40B4-BE49-F238E27FC236}">
                <a16:creationId xmlns:a16="http://schemas.microsoft.com/office/drawing/2014/main" id="{E395721B-4658-E40C-2515-73917FF32C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3" name="Picture 2">
            <a:extLst>
              <a:ext uri="{FF2B5EF4-FFF2-40B4-BE49-F238E27FC236}">
                <a16:creationId xmlns:a16="http://schemas.microsoft.com/office/drawing/2014/main" id="{A629795C-1A24-7FD4-1C63-534D2CEC8EBD}"/>
              </a:ext>
            </a:extLst>
          </p:cNvPr>
          <p:cNvPicPr>
            <a:picLocks noChangeAspect="1"/>
          </p:cNvPicPr>
          <p:nvPr/>
        </p:nvPicPr>
        <p:blipFill>
          <a:blip r:embed="rId4"/>
          <a:stretch>
            <a:fillRect/>
          </a:stretch>
        </p:blipFill>
        <p:spPr>
          <a:xfrm>
            <a:off x="268421" y="899867"/>
            <a:ext cx="10339712" cy="5828281"/>
          </a:xfrm>
          <a:prstGeom prst="rect">
            <a:avLst/>
          </a:prstGeom>
        </p:spPr>
      </p:pic>
      <p:sp>
        <p:nvSpPr>
          <p:cNvPr id="7" name="Rectangle: Rounded Corners 6">
            <a:extLst>
              <a:ext uri="{FF2B5EF4-FFF2-40B4-BE49-F238E27FC236}">
                <a16:creationId xmlns:a16="http://schemas.microsoft.com/office/drawing/2014/main" id="{72E00886-14AF-290F-12FC-F2EA5AD73ED4}"/>
              </a:ext>
            </a:extLst>
          </p:cNvPr>
          <p:cNvSpPr/>
          <p:nvPr/>
        </p:nvSpPr>
        <p:spPr>
          <a:xfrm>
            <a:off x="522892" y="4243344"/>
            <a:ext cx="2367035" cy="2211860"/>
          </a:xfrm>
          <a:prstGeom prst="roundRect">
            <a:avLst/>
          </a:prstGeom>
          <a:solidFill>
            <a:srgbClr val="66FF66"/>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Firms do </a:t>
            </a:r>
            <a:r>
              <a:rPr lang="en-US" sz="2000" b="1" u="sng" dirty="0">
                <a:solidFill>
                  <a:schemeClr val="tx1"/>
                </a:solidFill>
              </a:rPr>
              <a:t>not </a:t>
            </a:r>
            <a:r>
              <a:rPr lang="en-US" sz="2000" dirty="0">
                <a:solidFill>
                  <a:schemeClr val="tx1"/>
                </a:solidFill>
              </a:rPr>
              <a:t>have to estimate their GHG emissions as part of survey, USITC will do that for them</a:t>
            </a:r>
          </a:p>
        </p:txBody>
      </p:sp>
    </p:spTree>
    <p:extLst>
      <p:ext uri="{BB962C8B-B14F-4D97-AF65-F5344CB8AC3E}">
        <p14:creationId xmlns:p14="http://schemas.microsoft.com/office/powerpoint/2010/main" val="182227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4">
            <a:extLst>
              <a:ext uri="{FF2B5EF4-FFF2-40B4-BE49-F238E27FC236}">
                <a16:creationId xmlns:a16="http://schemas.microsoft.com/office/drawing/2014/main" id="{25FBCC8A-3FAC-E62E-0655-29F228E0486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9753" y="3029241"/>
            <a:ext cx="1500387" cy="1284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36">
            <a:extLst>
              <a:ext uri="{FF2B5EF4-FFF2-40B4-BE49-F238E27FC236}">
                <a16:creationId xmlns:a16="http://schemas.microsoft.com/office/drawing/2014/main" id="{9103FF61-32DA-D18B-3F35-82B7B9E60A4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63448" y="3225876"/>
            <a:ext cx="1184021" cy="10140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Graphic 3" descr="Stacked Rocks outline">
            <a:extLst>
              <a:ext uri="{FF2B5EF4-FFF2-40B4-BE49-F238E27FC236}">
                <a16:creationId xmlns:a16="http://schemas.microsoft.com/office/drawing/2014/main" id="{D5FCADA4-3C05-12A9-5BC0-B62506BB3A55}"/>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9112825" y="3101684"/>
            <a:ext cx="1321430" cy="1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 name="Graphic 33" descr="Database outline">
            <a:extLst>
              <a:ext uri="{FF2B5EF4-FFF2-40B4-BE49-F238E27FC236}">
                <a16:creationId xmlns:a16="http://schemas.microsoft.com/office/drawing/2014/main" id="{F353C4E6-C17F-6F88-23C0-1B5AD522F6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89752">
            <a:off x="4120179" y="5340991"/>
            <a:ext cx="479436" cy="1001600"/>
          </a:xfrm>
          <a:prstGeom prst="rect">
            <a:avLst/>
          </a:prstGeom>
        </p:spPr>
      </p:pic>
      <p:pic>
        <p:nvPicPr>
          <p:cNvPr id="36" name="Graphic 35" descr="Gold bars outline">
            <a:extLst>
              <a:ext uri="{FF2B5EF4-FFF2-40B4-BE49-F238E27FC236}">
                <a16:creationId xmlns:a16="http://schemas.microsoft.com/office/drawing/2014/main" id="{125410FA-1F09-9282-DDA2-058B01DBFC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5828" y="5331463"/>
            <a:ext cx="1239265" cy="1128060"/>
          </a:xfrm>
          <a:prstGeom prst="rect">
            <a:avLst/>
          </a:prstGeom>
        </p:spPr>
      </p:pic>
      <p:pic>
        <p:nvPicPr>
          <p:cNvPr id="38" name="Graphic 37" descr="Cloud outline">
            <a:extLst>
              <a:ext uri="{FF2B5EF4-FFF2-40B4-BE49-F238E27FC236}">
                <a16:creationId xmlns:a16="http://schemas.microsoft.com/office/drawing/2014/main" id="{8AD1805E-DE4E-A30A-CECB-E4C9B2E6BDBB}"/>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4173" y="1218134"/>
            <a:ext cx="1239265" cy="1128060"/>
          </a:xfrm>
          <a:prstGeom prst="rect">
            <a:avLst/>
          </a:prstGeom>
        </p:spPr>
      </p:pic>
      <p:pic>
        <p:nvPicPr>
          <p:cNvPr id="39" name="Graphic 38" descr="Cloud outline">
            <a:extLst>
              <a:ext uri="{FF2B5EF4-FFF2-40B4-BE49-F238E27FC236}">
                <a16:creationId xmlns:a16="http://schemas.microsoft.com/office/drawing/2014/main" id="{916F223A-10AD-580B-E756-59426174E5D5}"/>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22737" y="1219859"/>
            <a:ext cx="1239265" cy="1128060"/>
          </a:xfrm>
          <a:prstGeom prst="rect">
            <a:avLst/>
          </a:prstGeom>
        </p:spPr>
      </p:pic>
      <p:pic>
        <p:nvPicPr>
          <p:cNvPr id="40" name="Graphic 39" descr="Cloud outline">
            <a:extLst>
              <a:ext uri="{FF2B5EF4-FFF2-40B4-BE49-F238E27FC236}">
                <a16:creationId xmlns:a16="http://schemas.microsoft.com/office/drawing/2014/main" id="{70D8D499-7342-B78B-164F-F4A23F6005DD}"/>
              </a:ext>
            </a:extLst>
          </p:cNvPr>
          <p:cNvPicPr>
            <a:picLocks noChangeAspect="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1807" y="1149139"/>
            <a:ext cx="1239265" cy="1128060"/>
          </a:xfrm>
          <a:prstGeom prst="rect">
            <a:avLst/>
          </a:prstGeom>
        </p:spPr>
      </p:pic>
      <p:cxnSp>
        <p:nvCxnSpPr>
          <p:cNvPr id="42" name="Straight Arrow Connector 41">
            <a:extLst>
              <a:ext uri="{FF2B5EF4-FFF2-40B4-BE49-F238E27FC236}">
                <a16:creationId xmlns:a16="http://schemas.microsoft.com/office/drawing/2014/main" id="{4B720355-98EA-348C-9FB0-FF355502D633}"/>
              </a:ext>
            </a:extLst>
          </p:cNvPr>
          <p:cNvCxnSpPr>
            <a:cxnSpLocks/>
          </p:cNvCxnSpPr>
          <p:nvPr/>
        </p:nvCxnSpPr>
        <p:spPr>
          <a:xfrm flipV="1">
            <a:off x="5122157" y="2122149"/>
            <a:ext cx="0" cy="1159108"/>
          </a:xfrm>
          <a:prstGeom prst="straightConnector1">
            <a:avLst/>
          </a:prstGeom>
          <a:ln w="412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A85014B-8E16-2587-CF41-37BEE9C34C02}"/>
              </a:ext>
            </a:extLst>
          </p:cNvPr>
          <p:cNvCxnSpPr>
            <a:cxnSpLocks/>
          </p:cNvCxnSpPr>
          <p:nvPr/>
        </p:nvCxnSpPr>
        <p:spPr>
          <a:xfrm flipV="1">
            <a:off x="7462505" y="2113525"/>
            <a:ext cx="0" cy="1159108"/>
          </a:xfrm>
          <a:prstGeom prst="straightConnector1">
            <a:avLst/>
          </a:prstGeom>
          <a:ln w="412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D881D75-C5EE-D770-EDBD-EEEF8A785772}"/>
              </a:ext>
            </a:extLst>
          </p:cNvPr>
          <p:cNvCxnSpPr>
            <a:cxnSpLocks/>
          </p:cNvCxnSpPr>
          <p:nvPr/>
        </p:nvCxnSpPr>
        <p:spPr>
          <a:xfrm flipV="1">
            <a:off x="9793359" y="2073852"/>
            <a:ext cx="0" cy="1159108"/>
          </a:xfrm>
          <a:prstGeom prst="straightConnector1">
            <a:avLst/>
          </a:prstGeom>
          <a:ln w="41275">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D08118F-5C7A-0531-F316-2657A4F905CF}"/>
              </a:ext>
            </a:extLst>
          </p:cNvPr>
          <p:cNvCxnSpPr>
            <a:cxnSpLocks/>
          </p:cNvCxnSpPr>
          <p:nvPr/>
        </p:nvCxnSpPr>
        <p:spPr>
          <a:xfrm flipH="1">
            <a:off x="5721654" y="3608694"/>
            <a:ext cx="815727" cy="0"/>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B8AC6D4E-0275-BC02-0EB5-BB040E042B11}"/>
              </a:ext>
            </a:extLst>
          </p:cNvPr>
          <p:cNvCxnSpPr>
            <a:cxnSpLocks/>
          </p:cNvCxnSpPr>
          <p:nvPr/>
        </p:nvCxnSpPr>
        <p:spPr>
          <a:xfrm>
            <a:off x="4698834" y="2515417"/>
            <a:ext cx="0" cy="56556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37A01DAF-EB9B-7A2F-15A8-325A462B2D0A}"/>
              </a:ext>
            </a:extLst>
          </p:cNvPr>
          <p:cNvCxnSpPr>
            <a:cxnSpLocks/>
          </p:cNvCxnSpPr>
          <p:nvPr/>
        </p:nvCxnSpPr>
        <p:spPr>
          <a:xfrm rot="10800000">
            <a:off x="4687466" y="2536116"/>
            <a:ext cx="4808872" cy="768729"/>
          </a:xfrm>
          <a:prstGeom prst="bentConnector3">
            <a:avLst>
              <a:gd name="adj1" fmla="val 108"/>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017C42-5643-C63C-169B-DB6AF76FE71B}"/>
              </a:ext>
            </a:extLst>
          </p:cNvPr>
          <p:cNvCxnSpPr/>
          <p:nvPr/>
        </p:nvCxnSpPr>
        <p:spPr>
          <a:xfrm flipH="1">
            <a:off x="4103895" y="4573416"/>
            <a:ext cx="579840" cy="103896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E40AC3C-ECB0-AE67-1A88-224987178E20}"/>
              </a:ext>
            </a:extLst>
          </p:cNvPr>
          <p:cNvCxnSpPr/>
          <p:nvPr/>
        </p:nvCxnSpPr>
        <p:spPr>
          <a:xfrm>
            <a:off x="5524749" y="4620156"/>
            <a:ext cx="317918" cy="91349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5883D97-5848-FE4A-732A-F32ACA06CC1A}"/>
              </a:ext>
            </a:extLst>
          </p:cNvPr>
          <p:cNvSpPr txBox="1"/>
          <p:nvPr/>
        </p:nvSpPr>
        <p:spPr>
          <a:xfrm>
            <a:off x="536936" y="1605227"/>
            <a:ext cx="1677798" cy="369332"/>
          </a:xfrm>
          <a:prstGeom prst="rect">
            <a:avLst/>
          </a:prstGeom>
          <a:noFill/>
        </p:spPr>
        <p:txBody>
          <a:bodyPr wrap="square" rtlCol="0">
            <a:spAutoFit/>
          </a:bodyPr>
          <a:lstStyle/>
          <a:p>
            <a:r>
              <a:rPr lang="en-US"/>
              <a:t>GHG emissions</a:t>
            </a:r>
          </a:p>
        </p:txBody>
      </p:sp>
      <p:sp>
        <p:nvSpPr>
          <p:cNvPr id="66" name="TextBox 65">
            <a:extLst>
              <a:ext uri="{FF2B5EF4-FFF2-40B4-BE49-F238E27FC236}">
                <a16:creationId xmlns:a16="http://schemas.microsoft.com/office/drawing/2014/main" id="{CC026FEF-0072-B242-F18C-38CDA2F5AD45}"/>
              </a:ext>
            </a:extLst>
          </p:cNvPr>
          <p:cNvSpPr txBox="1"/>
          <p:nvPr/>
        </p:nvSpPr>
        <p:spPr>
          <a:xfrm>
            <a:off x="575709" y="3482866"/>
            <a:ext cx="2029325" cy="369332"/>
          </a:xfrm>
          <a:prstGeom prst="rect">
            <a:avLst/>
          </a:prstGeom>
          <a:noFill/>
        </p:spPr>
        <p:txBody>
          <a:bodyPr wrap="square" rtlCol="0">
            <a:spAutoFit/>
          </a:bodyPr>
          <a:lstStyle/>
          <a:p>
            <a:r>
              <a:rPr lang="en-US"/>
              <a:t>Emissions Source</a:t>
            </a:r>
          </a:p>
        </p:txBody>
      </p:sp>
      <p:sp>
        <p:nvSpPr>
          <p:cNvPr id="67" name="TextBox 66">
            <a:extLst>
              <a:ext uri="{FF2B5EF4-FFF2-40B4-BE49-F238E27FC236}">
                <a16:creationId xmlns:a16="http://schemas.microsoft.com/office/drawing/2014/main" id="{8909A6ED-5F62-E074-D9F4-B8AC2758CF78}"/>
              </a:ext>
            </a:extLst>
          </p:cNvPr>
          <p:cNvSpPr txBox="1"/>
          <p:nvPr/>
        </p:nvSpPr>
        <p:spPr>
          <a:xfrm>
            <a:off x="575709" y="5454585"/>
            <a:ext cx="1896499" cy="369332"/>
          </a:xfrm>
          <a:prstGeom prst="rect">
            <a:avLst/>
          </a:prstGeom>
          <a:noFill/>
        </p:spPr>
        <p:txBody>
          <a:bodyPr wrap="square" rtlCol="0">
            <a:spAutoFit/>
          </a:bodyPr>
          <a:lstStyle/>
          <a:p>
            <a:r>
              <a:rPr lang="en-US"/>
              <a:t>Production output</a:t>
            </a:r>
          </a:p>
        </p:txBody>
      </p:sp>
      <p:sp>
        <p:nvSpPr>
          <p:cNvPr id="69" name="Title 1">
            <a:extLst>
              <a:ext uri="{FF2B5EF4-FFF2-40B4-BE49-F238E27FC236}">
                <a16:creationId xmlns:a16="http://schemas.microsoft.com/office/drawing/2014/main" id="{71646846-B9B4-FB1F-9C48-3EB1BAC23486}"/>
              </a:ext>
            </a:extLst>
          </p:cNvPr>
          <p:cNvSpPr txBox="1">
            <a:spLocks/>
          </p:cNvSpPr>
          <p:nvPr/>
        </p:nvSpPr>
        <p:spPr>
          <a:xfrm>
            <a:off x="522892" y="285227"/>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sources</a:t>
            </a:r>
          </a:p>
        </p:txBody>
      </p:sp>
      <p:sp>
        <p:nvSpPr>
          <p:cNvPr id="70" name="TextBox 69">
            <a:extLst>
              <a:ext uri="{FF2B5EF4-FFF2-40B4-BE49-F238E27FC236}">
                <a16:creationId xmlns:a16="http://schemas.microsoft.com/office/drawing/2014/main" id="{6F07102E-8F82-7756-0D21-3F4406CE2773}"/>
              </a:ext>
            </a:extLst>
          </p:cNvPr>
          <p:cNvSpPr txBox="1"/>
          <p:nvPr/>
        </p:nvSpPr>
        <p:spPr>
          <a:xfrm>
            <a:off x="4389693" y="4169813"/>
            <a:ext cx="1681827" cy="369332"/>
          </a:xfrm>
          <a:prstGeom prst="rect">
            <a:avLst/>
          </a:prstGeom>
          <a:noFill/>
        </p:spPr>
        <p:txBody>
          <a:bodyPr wrap="square" rtlCol="0">
            <a:spAutoFit/>
          </a:bodyPr>
          <a:lstStyle/>
          <a:p>
            <a:r>
              <a:rPr lang="en-US" i="1"/>
              <a:t>At the facility</a:t>
            </a:r>
          </a:p>
        </p:txBody>
      </p:sp>
      <p:sp>
        <p:nvSpPr>
          <p:cNvPr id="71" name="TextBox 70">
            <a:extLst>
              <a:ext uri="{FF2B5EF4-FFF2-40B4-BE49-F238E27FC236}">
                <a16:creationId xmlns:a16="http://schemas.microsoft.com/office/drawing/2014/main" id="{EA419B2F-1008-9231-727A-73FC891C858F}"/>
              </a:ext>
            </a:extLst>
          </p:cNvPr>
          <p:cNvSpPr txBox="1"/>
          <p:nvPr/>
        </p:nvSpPr>
        <p:spPr>
          <a:xfrm>
            <a:off x="6508174" y="4209715"/>
            <a:ext cx="2064729" cy="369332"/>
          </a:xfrm>
          <a:prstGeom prst="rect">
            <a:avLst/>
          </a:prstGeom>
          <a:noFill/>
        </p:spPr>
        <p:txBody>
          <a:bodyPr wrap="square" rtlCol="0">
            <a:spAutoFit/>
          </a:bodyPr>
          <a:lstStyle/>
          <a:p>
            <a:r>
              <a:rPr lang="en-US" i="1"/>
              <a:t>From energy usage</a:t>
            </a:r>
          </a:p>
        </p:txBody>
      </p:sp>
      <p:sp>
        <p:nvSpPr>
          <p:cNvPr id="72" name="TextBox 71">
            <a:extLst>
              <a:ext uri="{FF2B5EF4-FFF2-40B4-BE49-F238E27FC236}">
                <a16:creationId xmlns:a16="http://schemas.microsoft.com/office/drawing/2014/main" id="{22618A13-BA76-767C-D9B3-8D80FD075E46}"/>
              </a:ext>
            </a:extLst>
          </p:cNvPr>
          <p:cNvSpPr txBox="1"/>
          <p:nvPr/>
        </p:nvSpPr>
        <p:spPr>
          <a:xfrm>
            <a:off x="8760994" y="4091126"/>
            <a:ext cx="2064729" cy="369332"/>
          </a:xfrm>
          <a:prstGeom prst="rect">
            <a:avLst/>
          </a:prstGeom>
          <a:noFill/>
        </p:spPr>
        <p:txBody>
          <a:bodyPr wrap="square" rtlCol="0">
            <a:spAutoFit/>
          </a:bodyPr>
          <a:lstStyle/>
          <a:p>
            <a:pPr algn="ctr"/>
            <a:r>
              <a:rPr lang="en-US" i="1"/>
              <a:t>Embedded in inputs</a:t>
            </a:r>
          </a:p>
        </p:txBody>
      </p:sp>
      <p:sp>
        <p:nvSpPr>
          <p:cNvPr id="2" name="Slide Number Placeholder 1">
            <a:extLst>
              <a:ext uri="{FF2B5EF4-FFF2-40B4-BE49-F238E27FC236}">
                <a16:creationId xmlns:a16="http://schemas.microsoft.com/office/drawing/2014/main" id="{85247CCC-AE7B-BAAA-D44D-8D88669B13A4}"/>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3" name="Picture 2" descr="P1#y1">
            <a:extLst>
              <a:ext uri="{FF2B5EF4-FFF2-40B4-BE49-F238E27FC236}">
                <a16:creationId xmlns:a16="http://schemas.microsoft.com/office/drawing/2014/main" id="{44F24ABB-1DB4-BCFE-C4ED-4461B335AE5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9570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loud outline">
            <a:extLst>
              <a:ext uri="{FF2B5EF4-FFF2-40B4-BE49-F238E27FC236}">
                <a16:creationId xmlns:a16="http://schemas.microsoft.com/office/drawing/2014/main" id="{DBD39899-F12E-0689-CE1D-21BE38DB973E}"/>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06F9F315-08D0-06C2-7B13-09E88C91B3C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F29DD0F3-0AC3-5F52-D0A1-310AACDF1D2C}"/>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2" name="Picture 24">
            <a:extLst>
              <a:ext uri="{FF2B5EF4-FFF2-40B4-BE49-F238E27FC236}">
                <a16:creationId xmlns:a16="http://schemas.microsoft.com/office/drawing/2014/main" id="{7549D8F8-7ADF-FE94-1A4B-86A1CE645EF5}"/>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36">
            <a:extLst>
              <a:ext uri="{FF2B5EF4-FFF2-40B4-BE49-F238E27FC236}">
                <a16:creationId xmlns:a16="http://schemas.microsoft.com/office/drawing/2014/main" id="{94A3D38C-4AF4-DABB-21E6-9DD7F1DEC9F7}"/>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Graphic 3" descr="Stacked Rocks outline">
            <a:extLst>
              <a:ext uri="{FF2B5EF4-FFF2-40B4-BE49-F238E27FC236}">
                <a16:creationId xmlns:a16="http://schemas.microsoft.com/office/drawing/2014/main" id="{55CA16D9-852D-987F-BDE2-2715E3EDC47E}"/>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Plus Sign 9">
            <a:extLst>
              <a:ext uri="{FF2B5EF4-FFF2-40B4-BE49-F238E27FC236}">
                <a16:creationId xmlns:a16="http://schemas.microsoft.com/office/drawing/2014/main" id="{A1E49356-485A-41FC-A8F8-6D95F84DBED7}"/>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A1E96478-8F28-CA69-63DC-0D0ECCEE5F46}"/>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E6D2FB7-1DEF-B0A1-70AF-06570AA4C898}"/>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C4789FD-D17A-0D7A-1877-D4879FA8660E}"/>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7" name="TextBox 16">
            <a:extLst>
              <a:ext uri="{FF2B5EF4-FFF2-40B4-BE49-F238E27FC236}">
                <a16:creationId xmlns:a16="http://schemas.microsoft.com/office/drawing/2014/main" id="{3EC0404C-3232-D103-1E37-D7866D97DCE5}"/>
              </a:ext>
            </a:extLst>
          </p:cNvPr>
          <p:cNvSpPr txBox="1"/>
          <p:nvPr/>
        </p:nvSpPr>
        <p:spPr>
          <a:xfrm>
            <a:off x="319176" y="1904392"/>
            <a:ext cx="2251495" cy="369332"/>
          </a:xfrm>
          <a:prstGeom prst="rect">
            <a:avLst/>
          </a:prstGeom>
          <a:noFill/>
        </p:spPr>
        <p:txBody>
          <a:bodyPr wrap="square" rtlCol="0">
            <a:spAutoFit/>
          </a:bodyPr>
          <a:lstStyle/>
          <a:p>
            <a:r>
              <a:rPr lang="en-US">
                <a:solidFill>
                  <a:schemeClr val="bg2">
                    <a:lumMod val="75000"/>
                  </a:schemeClr>
                </a:solidFill>
              </a:rPr>
              <a:t>(Metric tons of CO</a:t>
            </a:r>
            <a:r>
              <a:rPr lang="en-US" baseline="-25000">
                <a:solidFill>
                  <a:schemeClr val="bg2">
                    <a:lumMod val="75000"/>
                  </a:schemeClr>
                </a:solidFill>
              </a:rPr>
              <a:t>2</a:t>
            </a:r>
            <a:r>
              <a:rPr lang="en-US">
                <a:solidFill>
                  <a:schemeClr val="bg2">
                    <a:lumMod val="75000"/>
                  </a:schemeClr>
                </a:solidFill>
              </a:rPr>
              <a:t>e)</a:t>
            </a:r>
          </a:p>
        </p:txBody>
      </p:sp>
      <p:sp>
        <p:nvSpPr>
          <p:cNvPr id="18" name="TextBox 17">
            <a:extLst>
              <a:ext uri="{FF2B5EF4-FFF2-40B4-BE49-F238E27FC236}">
                <a16:creationId xmlns:a16="http://schemas.microsoft.com/office/drawing/2014/main" id="{BEC7DCEC-B200-3529-CF37-96A1D7DAF964}"/>
              </a:ext>
            </a:extLst>
          </p:cNvPr>
          <p:cNvSpPr txBox="1"/>
          <p:nvPr/>
        </p:nvSpPr>
        <p:spPr>
          <a:xfrm>
            <a:off x="379297" y="4228107"/>
            <a:ext cx="2251495" cy="369332"/>
          </a:xfrm>
          <a:prstGeom prst="rect">
            <a:avLst/>
          </a:prstGeom>
          <a:noFill/>
        </p:spPr>
        <p:txBody>
          <a:bodyPr wrap="square" rtlCol="0">
            <a:spAutoFit/>
          </a:bodyPr>
          <a:lstStyle/>
          <a:p>
            <a:r>
              <a:rPr lang="en-US">
                <a:solidFill>
                  <a:schemeClr val="bg2">
                    <a:lumMod val="75000"/>
                  </a:schemeClr>
                </a:solidFill>
              </a:rPr>
              <a:t>(Metric tons)</a:t>
            </a:r>
          </a:p>
        </p:txBody>
      </p:sp>
      <p:sp>
        <p:nvSpPr>
          <p:cNvPr id="19" name="Equals 18">
            <a:extLst>
              <a:ext uri="{FF2B5EF4-FFF2-40B4-BE49-F238E27FC236}">
                <a16:creationId xmlns:a16="http://schemas.microsoft.com/office/drawing/2014/main" id="{4F18F5CC-45C6-C78C-5495-A43D79BD2C92}"/>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Graphic 30" descr="Pyramid with levels outline">
            <a:extLst>
              <a:ext uri="{FF2B5EF4-FFF2-40B4-BE49-F238E27FC236}">
                <a16:creationId xmlns:a16="http://schemas.microsoft.com/office/drawing/2014/main" id="{AF7D0967-49AD-5935-3B3A-E332246CE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32" name="TextBox 31">
            <a:extLst>
              <a:ext uri="{FF2B5EF4-FFF2-40B4-BE49-F238E27FC236}">
                <a16:creationId xmlns:a16="http://schemas.microsoft.com/office/drawing/2014/main" id="{A6CEE246-E60C-A20A-D3D5-1D424C4737D3}"/>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33" name="TextBox 32">
            <a:extLst>
              <a:ext uri="{FF2B5EF4-FFF2-40B4-BE49-F238E27FC236}">
                <a16:creationId xmlns:a16="http://schemas.microsoft.com/office/drawing/2014/main" id="{1D36F54D-CFCB-018D-008A-52091FFFED73}"/>
              </a:ext>
            </a:extLst>
          </p:cNvPr>
          <p:cNvSpPr txBox="1"/>
          <p:nvPr/>
        </p:nvSpPr>
        <p:spPr>
          <a:xfrm>
            <a:off x="9529894" y="2484243"/>
            <a:ext cx="2544793" cy="646331"/>
          </a:xfrm>
          <a:prstGeom prst="rect">
            <a:avLst/>
          </a:prstGeom>
          <a:noFill/>
        </p:spPr>
        <p:txBody>
          <a:bodyPr wrap="square" rtlCol="0">
            <a:spAutoFit/>
          </a:bodyPr>
          <a:lstStyle/>
          <a:p>
            <a:r>
              <a:rPr lang="en-US">
                <a:solidFill>
                  <a:schemeClr val="bg2">
                    <a:lumMod val="75000"/>
                  </a:schemeClr>
                </a:solidFill>
              </a:rPr>
              <a:t>(Metric tons of CO</a:t>
            </a:r>
            <a:r>
              <a:rPr lang="en-US" baseline="-25000">
                <a:solidFill>
                  <a:schemeClr val="bg2">
                    <a:lumMod val="75000"/>
                  </a:schemeClr>
                </a:solidFill>
              </a:rPr>
              <a:t>2</a:t>
            </a:r>
            <a:r>
              <a:rPr lang="en-US">
                <a:solidFill>
                  <a:schemeClr val="bg2">
                    <a:lumMod val="75000"/>
                  </a:schemeClr>
                </a:solidFill>
              </a:rPr>
              <a:t>e per metric ton of output)</a:t>
            </a:r>
          </a:p>
        </p:txBody>
      </p:sp>
      <p:sp>
        <p:nvSpPr>
          <p:cNvPr id="34" name="Title 1">
            <a:extLst>
              <a:ext uri="{FF2B5EF4-FFF2-40B4-BE49-F238E27FC236}">
                <a16:creationId xmlns:a16="http://schemas.microsoft.com/office/drawing/2014/main" id="{4CAC8048-3B96-17F5-1AE8-14FCA7E42A2B}"/>
              </a:ext>
            </a:extLst>
          </p:cNvPr>
          <p:cNvSpPr txBox="1">
            <a:spLocks/>
          </p:cNvSpPr>
          <p:nvPr/>
        </p:nvSpPr>
        <p:spPr>
          <a:xfrm>
            <a:off x="522892" y="285227"/>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intensity calculation</a:t>
            </a:r>
          </a:p>
        </p:txBody>
      </p:sp>
      <p:sp>
        <p:nvSpPr>
          <p:cNvPr id="6" name="Slide Number Placeholder 5">
            <a:extLst>
              <a:ext uri="{FF2B5EF4-FFF2-40B4-BE49-F238E27FC236}">
                <a16:creationId xmlns:a16="http://schemas.microsoft.com/office/drawing/2014/main" id="{B6DC1258-571C-48B8-C445-5EF9E89477CB}"/>
              </a:ext>
            </a:extLst>
          </p:cNvPr>
          <p:cNvSpPr>
            <a:spLocks noGrp="1"/>
          </p:cNvSpPr>
          <p:nvPr>
            <p:ph type="sldNum" sz="quarter" idx="12"/>
          </p:nvPr>
        </p:nvSpPr>
        <p:spPr/>
        <p:txBody>
          <a:bodyPr/>
          <a:lstStyle/>
          <a:p>
            <a:fld id="{330EA680-D336-4FF7-8B7A-9848BB0A1C32}" type="slidenum">
              <a:rPr lang="en-US" smtClean="0"/>
              <a:t>12</a:t>
            </a:fld>
            <a:endParaRPr lang="en-US"/>
          </a:p>
        </p:txBody>
      </p:sp>
      <p:pic>
        <p:nvPicPr>
          <p:cNvPr id="7" name="Picture 6" descr="P1#y1">
            <a:extLst>
              <a:ext uri="{FF2B5EF4-FFF2-40B4-BE49-F238E27FC236}">
                <a16:creationId xmlns:a16="http://schemas.microsoft.com/office/drawing/2014/main" id="{446FCD5D-6197-EB17-86F2-E6D14A784F7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54379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AC58A872-48C5-81EE-07B4-AFFECD97DA95}"/>
              </a:ext>
            </a:extLst>
          </p:cNvPr>
          <p:cNvSpPr txBox="1">
            <a:spLocks/>
          </p:cNvSpPr>
          <p:nvPr/>
        </p:nvSpPr>
        <p:spPr>
          <a:xfrm>
            <a:off x="475906" y="283878"/>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intensity, by product</a:t>
            </a:r>
          </a:p>
        </p:txBody>
      </p:sp>
      <p:sp>
        <p:nvSpPr>
          <p:cNvPr id="2" name="Slide Number Placeholder 1">
            <a:extLst>
              <a:ext uri="{FF2B5EF4-FFF2-40B4-BE49-F238E27FC236}">
                <a16:creationId xmlns:a16="http://schemas.microsoft.com/office/drawing/2014/main" id="{289E5846-ED31-3189-D64C-60329EA030A4}"/>
              </a:ext>
            </a:extLst>
          </p:cNvPr>
          <p:cNvSpPr>
            <a:spLocks noGrp="1"/>
          </p:cNvSpPr>
          <p:nvPr>
            <p:ph type="sldNum" sz="quarter" idx="12"/>
          </p:nvPr>
        </p:nvSpPr>
        <p:spPr/>
        <p:txBody>
          <a:bodyPr/>
          <a:lstStyle/>
          <a:p>
            <a:fld id="{330EA680-D336-4FF7-8B7A-9848BB0A1C32}" type="slidenum">
              <a:rPr lang="en-US" smtClean="0"/>
              <a:t>13</a:t>
            </a:fld>
            <a:endParaRPr lang="en-US"/>
          </a:p>
        </p:txBody>
      </p:sp>
      <p:pic>
        <p:nvPicPr>
          <p:cNvPr id="3" name="Picture 2" descr="P1#y1">
            <a:extLst>
              <a:ext uri="{FF2B5EF4-FFF2-40B4-BE49-F238E27FC236}">
                <a16:creationId xmlns:a16="http://schemas.microsoft.com/office/drawing/2014/main" id="{62474942-E775-59C6-1F46-F2E19B7277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6" name="Picture 5">
            <a:extLst>
              <a:ext uri="{FF2B5EF4-FFF2-40B4-BE49-F238E27FC236}">
                <a16:creationId xmlns:a16="http://schemas.microsoft.com/office/drawing/2014/main" id="{39ABC160-475D-C7B7-8D5D-5813D8593641}"/>
              </a:ext>
            </a:extLst>
          </p:cNvPr>
          <p:cNvPicPr>
            <a:picLocks noChangeAspect="1"/>
          </p:cNvPicPr>
          <p:nvPr/>
        </p:nvPicPr>
        <p:blipFill>
          <a:blip r:embed="rId4"/>
          <a:stretch>
            <a:fillRect/>
          </a:stretch>
        </p:blipFill>
        <p:spPr>
          <a:xfrm>
            <a:off x="6308983" y="5268738"/>
            <a:ext cx="1313136" cy="1196701"/>
          </a:xfrm>
          <a:prstGeom prst="rect">
            <a:avLst/>
          </a:prstGeom>
        </p:spPr>
      </p:pic>
      <p:pic>
        <p:nvPicPr>
          <p:cNvPr id="4" name="Graphic 3" descr="Pyramid with levels outline">
            <a:extLst>
              <a:ext uri="{FF2B5EF4-FFF2-40B4-BE49-F238E27FC236}">
                <a16:creationId xmlns:a16="http://schemas.microsoft.com/office/drawing/2014/main" id="{AC4CF3DF-F6BC-A72D-3267-717EAA667E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8226" y="829664"/>
            <a:ext cx="1786517" cy="1786517"/>
          </a:xfrm>
          <a:prstGeom prst="rect">
            <a:avLst/>
          </a:prstGeom>
        </p:spPr>
      </p:pic>
      <p:pic>
        <p:nvPicPr>
          <p:cNvPr id="12" name="Graphic 11" descr="Database with solid fill">
            <a:extLst>
              <a:ext uri="{FF2B5EF4-FFF2-40B4-BE49-F238E27FC236}">
                <a16:creationId xmlns:a16="http://schemas.microsoft.com/office/drawing/2014/main" id="{FFFB6808-D592-4D40-344B-4A6D8F2ADE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95068">
            <a:off x="8467823" y="1371727"/>
            <a:ext cx="457200" cy="1045198"/>
          </a:xfrm>
          <a:prstGeom prst="rect">
            <a:avLst/>
          </a:prstGeom>
        </p:spPr>
      </p:pic>
      <p:graphicFrame>
        <p:nvGraphicFramePr>
          <p:cNvPr id="15" name="Chart 14">
            <a:extLst>
              <a:ext uri="{FF2B5EF4-FFF2-40B4-BE49-F238E27FC236}">
                <a16:creationId xmlns:a16="http://schemas.microsoft.com/office/drawing/2014/main" id="{B7D66A2D-0CFE-B0F0-77CF-9E9B8D1F6A1C}"/>
              </a:ext>
            </a:extLst>
          </p:cNvPr>
          <p:cNvGraphicFramePr>
            <a:graphicFrameLocks/>
          </p:cNvGraphicFramePr>
          <p:nvPr/>
        </p:nvGraphicFramePr>
        <p:xfrm>
          <a:off x="6403598" y="3781391"/>
          <a:ext cx="4572000" cy="2784844"/>
        </p:xfrm>
        <a:graphic>
          <a:graphicData uri="http://schemas.openxmlformats.org/drawingml/2006/chart">
            <c:chart xmlns:c="http://schemas.openxmlformats.org/drawingml/2006/chart" xmlns:r="http://schemas.openxmlformats.org/officeDocument/2006/relationships" r:id="rId9"/>
          </a:graphicData>
        </a:graphic>
      </p:graphicFrame>
      <p:pic>
        <p:nvPicPr>
          <p:cNvPr id="19" name="Graphic 18" descr="Cloud outline">
            <a:extLst>
              <a:ext uri="{FF2B5EF4-FFF2-40B4-BE49-F238E27FC236}">
                <a16:creationId xmlns:a16="http://schemas.microsoft.com/office/drawing/2014/main" id="{321BA4CD-DD73-E5E4-356B-CA0A9137921A}"/>
              </a:ext>
            </a:extLst>
          </p:cNvPr>
          <p:cNvPicPr>
            <a:picLocks noChangeAspect="1"/>
          </p:cNvPicPr>
          <p:nvPr/>
        </p:nvPicPr>
        <p:blipFill>
          <a:blip r:embed="rId10">
            <a:duotone>
              <a:schemeClr val="accent1">
                <a:shade val="45000"/>
                <a:satMod val="135000"/>
              </a:schemeClr>
              <a:prstClr val="white"/>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74759" y="3468408"/>
            <a:ext cx="937015" cy="1174093"/>
          </a:xfrm>
          <a:prstGeom prst="rect">
            <a:avLst/>
          </a:prstGeom>
        </p:spPr>
      </p:pic>
      <p:pic>
        <p:nvPicPr>
          <p:cNvPr id="36" name="Graphic 35" descr="Cloud outline">
            <a:extLst>
              <a:ext uri="{FF2B5EF4-FFF2-40B4-BE49-F238E27FC236}">
                <a16:creationId xmlns:a16="http://schemas.microsoft.com/office/drawing/2014/main" id="{4B13EDF0-1F63-9C6D-137E-C85D469178EE}"/>
              </a:ext>
            </a:extLst>
          </p:cNvPr>
          <p:cNvPicPr>
            <a:picLocks noChangeAspect="1"/>
          </p:cNvPicPr>
          <p:nvPr/>
        </p:nvPicPr>
        <p:blipFill>
          <a:blip r:embed="rId10">
            <a:duotone>
              <a:schemeClr val="accent2">
                <a:shade val="45000"/>
                <a:satMod val="135000"/>
              </a:schemeClr>
              <a:prstClr val="white"/>
            </a:duotone>
            <a:alphaModFix/>
            <a:lum bright="20000" contrast="-4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48295" y="2980860"/>
            <a:ext cx="1091301" cy="1174094"/>
          </a:xfrm>
          <a:prstGeom prst="rect">
            <a:avLst/>
          </a:prstGeom>
        </p:spPr>
      </p:pic>
      <p:sp>
        <p:nvSpPr>
          <p:cNvPr id="39" name="Equals 38">
            <a:extLst>
              <a:ext uri="{FF2B5EF4-FFF2-40B4-BE49-F238E27FC236}">
                <a16:creationId xmlns:a16="http://schemas.microsoft.com/office/drawing/2014/main" id="{16EC9E9F-2178-171B-C65E-682D2C3DF360}"/>
              </a:ext>
            </a:extLst>
          </p:cNvPr>
          <p:cNvSpPr/>
          <p:nvPr/>
        </p:nvSpPr>
        <p:spPr>
          <a:xfrm>
            <a:off x="8413341" y="2556174"/>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395CA096-EB52-F035-FBC3-DED8C542DC6F}"/>
              </a:ext>
            </a:extLst>
          </p:cNvPr>
          <p:cNvSpPr txBox="1"/>
          <p:nvPr/>
        </p:nvSpPr>
        <p:spPr>
          <a:xfrm>
            <a:off x="6022229" y="1092950"/>
            <a:ext cx="2003560" cy="923330"/>
          </a:xfrm>
          <a:prstGeom prst="rect">
            <a:avLst/>
          </a:prstGeom>
          <a:noFill/>
        </p:spPr>
        <p:txBody>
          <a:bodyPr wrap="square" rtlCol="0">
            <a:spAutoFit/>
          </a:bodyPr>
          <a:lstStyle/>
          <a:p>
            <a:r>
              <a:rPr lang="en-US" dirty="0"/>
              <a:t>Emissions intensity of further finished product (e.g., pipe) </a:t>
            </a:r>
          </a:p>
        </p:txBody>
      </p:sp>
      <p:pic>
        <p:nvPicPr>
          <p:cNvPr id="16" name="Picture 15">
            <a:extLst>
              <a:ext uri="{FF2B5EF4-FFF2-40B4-BE49-F238E27FC236}">
                <a16:creationId xmlns:a16="http://schemas.microsoft.com/office/drawing/2014/main" id="{747C416B-5B87-18D9-640E-5E38C5044195}"/>
              </a:ext>
            </a:extLst>
          </p:cNvPr>
          <p:cNvPicPr>
            <a:picLocks noChangeAspect="1"/>
          </p:cNvPicPr>
          <p:nvPr/>
        </p:nvPicPr>
        <p:blipFill>
          <a:blip r:embed="rId12"/>
          <a:stretch>
            <a:fillRect/>
          </a:stretch>
        </p:blipFill>
        <p:spPr>
          <a:xfrm>
            <a:off x="6657571" y="5604559"/>
            <a:ext cx="615959" cy="577461"/>
          </a:xfrm>
          <a:prstGeom prst="rect">
            <a:avLst/>
          </a:prstGeom>
        </p:spPr>
      </p:pic>
      <p:pic>
        <p:nvPicPr>
          <p:cNvPr id="31" name="Picture 30">
            <a:extLst>
              <a:ext uri="{FF2B5EF4-FFF2-40B4-BE49-F238E27FC236}">
                <a16:creationId xmlns:a16="http://schemas.microsoft.com/office/drawing/2014/main" id="{FFCB1FE5-F6C2-D41E-9587-2C268DAEF6C6}"/>
              </a:ext>
            </a:extLst>
          </p:cNvPr>
          <p:cNvPicPr>
            <a:picLocks noChangeAspect="1"/>
          </p:cNvPicPr>
          <p:nvPr/>
        </p:nvPicPr>
        <p:blipFill>
          <a:blip r:embed="rId13"/>
          <a:stretch>
            <a:fillRect/>
          </a:stretch>
        </p:blipFill>
        <p:spPr>
          <a:xfrm>
            <a:off x="8033504" y="3309962"/>
            <a:ext cx="551735" cy="521252"/>
          </a:xfrm>
          <a:prstGeom prst="rect">
            <a:avLst/>
          </a:prstGeom>
        </p:spPr>
      </p:pic>
      <p:pic>
        <p:nvPicPr>
          <p:cNvPr id="33" name="Picture 32">
            <a:extLst>
              <a:ext uri="{FF2B5EF4-FFF2-40B4-BE49-F238E27FC236}">
                <a16:creationId xmlns:a16="http://schemas.microsoft.com/office/drawing/2014/main" id="{4C90A50C-D933-0810-036F-497957773DE1}"/>
              </a:ext>
            </a:extLst>
          </p:cNvPr>
          <p:cNvPicPr>
            <a:picLocks noChangeAspect="1"/>
          </p:cNvPicPr>
          <p:nvPr/>
        </p:nvPicPr>
        <p:blipFill>
          <a:blip r:embed="rId14"/>
          <a:stretch>
            <a:fillRect/>
          </a:stretch>
        </p:blipFill>
        <p:spPr>
          <a:xfrm>
            <a:off x="9804631" y="3897101"/>
            <a:ext cx="435902" cy="408468"/>
          </a:xfrm>
          <a:prstGeom prst="rect">
            <a:avLst/>
          </a:prstGeom>
        </p:spPr>
      </p:pic>
      <p:cxnSp>
        <p:nvCxnSpPr>
          <p:cNvPr id="7" name="Straight Connector 6">
            <a:extLst>
              <a:ext uri="{FF2B5EF4-FFF2-40B4-BE49-F238E27FC236}">
                <a16:creationId xmlns:a16="http://schemas.microsoft.com/office/drawing/2014/main" id="{865CEE85-BC1A-DD7C-23A4-CE760E48EA76}"/>
              </a:ext>
            </a:extLst>
          </p:cNvPr>
          <p:cNvCxnSpPr>
            <a:cxnSpLocks/>
          </p:cNvCxnSpPr>
          <p:nvPr/>
        </p:nvCxnSpPr>
        <p:spPr>
          <a:xfrm flipH="1">
            <a:off x="9654743" y="4305569"/>
            <a:ext cx="149888" cy="12952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FAE4AE-CCA0-0BD3-3778-ABED153E1FB7}"/>
              </a:ext>
            </a:extLst>
          </p:cNvPr>
          <p:cNvCxnSpPr>
            <a:cxnSpLocks/>
            <a:stCxn id="16" idx="0"/>
          </p:cNvCxnSpPr>
          <p:nvPr/>
        </p:nvCxnSpPr>
        <p:spPr>
          <a:xfrm flipV="1">
            <a:off x="6965551" y="5416390"/>
            <a:ext cx="577524" cy="188169"/>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17738BEC-BA77-9BCD-1147-928AAA3BF3BB}"/>
              </a:ext>
            </a:extLst>
          </p:cNvPr>
          <p:cNvCxnSpPr/>
          <p:nvPr/>
        </p:nvCxnSpPr>
        <p:spPr>
          <a:xfrm>
            <a:off x="8585239" y="3831214"/>
            <a:ext cx="347751" cy="191601"/>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pic>
        <p:nvPicPr>
          <p:cNvPr id="9" name="Graphic 8" descr="Pyramid with levels outline">
            <a:extLst>
              <a:ext uri="{FF2B5EF4-FFF2-40B4-BE49-F238E27FC236}">
                <a16:creationId xmlns:a16="http://schemas.microsoft.com/office/drawing/2014/main" id="{A3581504-FCD1-326E-F166-02191CB210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3193" y="843477"/>
            <a:ext cx="1786517" cy="1786517"/>
          </a:xfrm>
          <a:prstGeom prst="rect">
            <a:avLst/>
          </a:prstGeom>
        </p:spPr>
      </p:pic>
      <p:sp>
        <p:nvSpPr>
          <p:cNvPr id="10" name="Graphic 2" descr="Gold bars outline">
            <a:extLst>
              <a:ext uri="{FF2B5EF4-FFF2-40B4-BE49-F238E27FC236}">
                <a16:creationId xmlns:a16="http://schemas.microsoft.com/office/drawing/2014/main" id="{84FF2696-D747-DAF8-1D4F-C5068AFDBE0B}"/>
              </a:ext>
            </a:extLst>
          </p:cNvPr>
          <p:cNvSpPr/>
          <p:nvPr/>
        </p:nvSpPr>
        <p:spPr>
          <a:xfrm>
            <a:off x="3166240" y="1568429"/>
            <a:ext cx="1024256" cy="733592"/>
          </a:xfrm>
          <a:custGeom>
            <a:avLst/>
            <a:gdLst>
              <a:gd name="connsiteX0" fmla="*/ 1499823 w 1566847"/>
              <a:gd name="connsiteY0" fmla="*/ 759596 h 1139394"/>
              <a:gd name="connsiteX1" fmla="*/ 1306985 w 1566847"/>
              <a:gd name="connsiteY1" fmla="*/ 759596 h 1139394"/>
              <a:gd name="connsiteX2" fmla="*/ 1239961 w 1566847"/>
              <a:gd name="connsiteY2" fmla="*/ 379798 h 1139394"/>
              <a:gd name="connsiteX3" fmla="*/ 1047123 w 1566847"/>
              <a:gd name="connsiteY3" fmla="*/ 379798 h 1139394"/>
              <a:gd name="connsiteX4" fmla="*/ 980099 w 1566847"/>
              <a:gd name="connsiteY4" fmla="*/ 0 h 1139394"/>
              <a:gd name="connsiteX5" fmla="*/ 586748 w 1566847"/>
              <a:gd name="connsiteY5" fmla="*/ 0 h 1139394"/>
              <a:gd name="connsiteX6" fmla="*/ 519724 w 1566847"/>
              <a:gd name="connsiteY6" fmla="*/ 379798 h 1139394"/>
              <a:gd name="connsiteX7" fmla="*/ 326886 w 1566847"/>
              <a:gd name="connsiteY7" fmla="*/ 379798 h 1139394"/>
              <a:gd name="connsiteX8" fmla="*/ 259862 w 1566847"/>
              <a:gd name="connsiteY8" fmla="*/ 759596 h 1139394"/>
              <a:gd name="connsiteX9" fmla="*/ 67024 w 1566847"/>
              <a:gd name="connsiteY9" fmla="*/ 759596 h 1139394"/>
              <a:gd name="connsiteX10" fmla="*/ 0 w 1566847"/>
              <a:gd name="connsiteY10" fmla="*/ 1139394 h 1139394"/>
              <a:gd name="connsiteX11" fmla="*/ 1566847 w 1566847"/>
              <a:gd name="connsiteY11" fmla="*/ 1139394 h 1139394"/>
              <a:gd name="connsiteX12" fmla="*/ 1206419 w 1566847"/>
              <a:gd name="connsiteY12" fmla="*/ 419777 h 1139394"/>
              <a:gd name="connsiteX13" fmla="*/ 1259331 w 1566847"/>
              <a:gd name="connsiteY13" fmla="*/ 719618 h 1139394"/>
              <a:gd name="connsiteX14" fmla="*/ 827240 w 1566847"/>
              <a:gd name="connsiteY14" fmla="*/ 719618 h 1139394"/>
              <a:gd name="connsiteX15" fmla="*/ 880152 w 1566847"/>
              <a:gd name="connsiteY15" fmla="*/ 419777 h 1139394"/>
              <a:gd name="connsiteX16" fmla="*/ 620290 w 1566847"/>
              <a:gd name="connsiteY16" fmla="*/ 39979 h 1139394"/>
              <a:gd name="connsiteX17" fmla="*/ 946557 w 1566847"/>
              <a:gd name="connsiteY17" fmla="*/ 39979 h 1139394"/>
              <a:gd name="connsiteX18" fmla="*/ 999469 w 1566847"/>
              <a:gd name="connsiteY18" fmla="*/ 339819 h 1139394"/>
              <a:gd name="connsiteX19" fmla="*/ 567378 w 1566847"/>
              <a:gd name="connsiteY19" fmla="*/ 339819 h 1139394"/>
              <a:gd name="connsiteX20" fmla="*/ 846610 w 1566847"/>
              <a:gd name="connsiteY20" fmla="*/ 379798 h 1139394"/>
              <a:gd name="connsiteX21" fmla="*/ 783623 w 1566847"/>
              <a:gd name="connsiteY21" fmla="*/ 736688 h 1139394"/>
              <a:gd name="connsiteX22" fmla="*/ 783224 w 1566847"/>
              <a:gd name="connsiteY22" fmla="*/ 736688 h 1139394"/>
              <a:gd name="connsiteX23" fmla="*/ 720237 w 1566847"/>
              <a:gd name="connsiteY23" fmla="*/ 379798 h 1139394"/>
              <a:gd name="connsiteX24" fmla="*/ 360428 w 1566847"/>
              <a:gd name="connsiteY24" fmla="*/ 419777 h 1139394"/>
              <a:gd name="connsiteX25" fmla="*/ 686695 w 1566847"/>
              <a:gd name="connsiteY25" fmla="*/ 419777 h 1139394"/>
              <a:gd name="connsiteX26" fmla="*/ 739607 w 1566847"/>
              <a:gd name="connsiteY26" fmla="*/ 719618 h 1139394"/>
              <a:gd name="connsiteX27" fmla="*/ 307517 w 1566847"/>
              <a:gd name="connsiteY27" fmla="*/ 719618 h 1139394"/>
              <a:gd name="connsiteX28" fmla="*/ 47655 w 1566847"/>
              <a:gd name="connsiteY28" fmla="*/ 1099416 h 1139394"/>
              <a:gd name="connsiteX29" fmla="*/ 100567 w 1566847"/>
              <a:gd name="connsiteY29" fmla="*/ 799575 h 1139394"/>
              <a:gd name="connsiteX30" fmla="*/ 426833 w 1566847"/>
              <a:gd name="connsiteY30" fmla="*/ 799575 h 1139394"/>
              <a:gd name="connsiteX31" fmla="*/ 479745 w 1566847"/>
              <a:gd name="connsiteY31" fmla="*/ 1099416 h 1139394"/>
              <a:gd name="connsiteX32" fmla="*/ 523402 w 1566847"/>
              <a:gd name="connsiteY32" fmla="*/ 1116487 h 1139394"/>
              <a:gd name="connsiteX33" fmla="*/ 460375 w 1566847"/>
              <a:gd name="connsiteY33" fmla="*/ 759596 h 1139394"/>
              <a:gd name="connsiteX34" fmla="*/ 586748 w 1566847"/>
              <a:gd name="connsiteY34" fmla="*/ 759596 h 1139394"/>
              <a:gd name="connsiteX35" fmla="*/ 523762 w 1566847"/>
              <a:gd name="connsiteY35" fmla="*/ 1116487 h 1139394"/>
              <a:gd name="connsiteX36" fmla="*/ 523362 w 1566847"/>
              <a:gd name="connsiteY36" fmla="*/ 1116487 h 1139394"/>
              <a:gd name="connsiteX37" fmla="*/ 567378 w 1566847"/>
              <a:gd name="connsiteY37" fmla="*/ 1099416 h 1139394"/>
              <a:gd name="connsiteX38" fmla="*/ 620290 w 1566847"/>
              <a:gd name="connsiteY38" fmla="*/ 799575 h 1139394"/>
              <a:gd name="connsiteX39" fmla="*/ 946557 w 1566847"/>
              <a:gd name="connsiteY39" fmla="*/ 799575 h 1139394"/>
              <a:gd name="connsiteX40" fmla="*/ 999469 w 1566847"/>
              <a:gd name="connsiteY40" fmla="*/ 1099416 h 1139394"/>
              <a:gd name="connsiteX41" fmla="*/ 1043126 w 1566847"/>
              <a:gd name="connsiteY41" fmla="*/ 1116487 h 1139394"/>
              <a:gd name="connsiteX42" fmla="*/ 980099 w 1566847"/>
              <a:gd name="connsiteY42" fmla="*/ 759596 h 1139394"/>
              <a:gd name="connsiteX43" fmla="*/ 1106472 w 1566847"/>
              <a:gd name="connsiteY43" fmla="*/ 759596 h 1139394"/>
              <a:gd name="connsiteX44" fmla="*/ 1043485 w 1566847"/>
              <a:gd name="connsiteY44" fmla="*/ 1116487 h 1139394"/>
              <a:gd name="connsiteX45" fmla="*/ 1043086 w 1566847"/>
              <a:gd name="connsiteY45" fmla="*/ 1116487 h 1139394"/>
              <a:gd name="connsiteX46" fmla="*/ 1140014 w 1566847"/>
              <a:gd name="connsiteY46" fmla="*/ 799575 h 1139394"/>
              <a:gd name="connsiteX47" fmla="*/ 1466281 w 1566847"/>
              <a:gd name="connsiteY47" fmla="*/ 799575 h 1139394"/>
              <a:gd name="connsiteX48" fmla="*/ 1519193 w 1566847"/>
              <a:gd name="connsiteY48" fmla="*/ 1099416 h 1139394"/>
              <a:gd name="connsiteX49" fmla="*/ 1087102 w 1566847"/>
              <a:gd name="connsiteY49" fmla="*/ 1099416 h 1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66847" h="1139394">
                <a:moveTo>
                  <a:pt x="1499823" y="759596"/>
                </a:moveTo>
                <a:lnTo>
                  <a:pt x="1306985" y="759596"/>
                </a:lnTo>
                <a:lnTo>
                  <a:pt x="1239961" y="379798"/>
                </a:lnTo>
                <a:lnTo>
                  <a:pt x="1047123" y="379798"/>
                </a:lnTo>
                <a:lnTo>
                  <a:pt x="980099" y="0"/>
                </a:lnTo>
                <a:lnTo>
                  <a:pt x="586748" y="0"/>
                </a:lnTo>
                <a:lnTo>
                  <a:pt x="519724" y="379798"/>
                </a:lnTo>
                <a:lnTo>
                  <a:pt x="326886" y="379798"/>
                </a:lnTo>
                <a:lnTo>
                  <a:pt x="259862" y="759596"/>
                </a:lnTo>
                <a:lnTo>
                  <a:pt x="67024" y="759596"/>
                </a:lnTo>
                <a:lnTo>
                  <a:pt x="0" y="1139394"/>
                </a:lnTo>
                <a:lnTo>
                  <a:pt x="1566847" y="1139394"/>
                </a:lnTo>
                <a:close/>
                <a:moveTo>
                  <a:pt x="1206419" y="419777"/>
                </a:moveTo>
                <a:lnTo>
                  <a:pt x="1259331" y="719618"/>
                </a:lnTo>
                <a:lnTo>
                  <a:pt x="827240" y="719618"/>
                </a:lnTo>
                <a:lnTo>
                  <a:pt x="880152" y="419777"/>
                </a:lnTo>
                <a:close/>
                <a:moveTo>
                  <a:pt x="620290" y="39979"/>
                </a:moveTo>
                <a:lnTo>
                  <a:pt x="946557" y="39979"/>
                </a:lnTo>
                <a:lnTo>
                  <a:pt x="999469" y="339819"/>
                </a:lnTo>
                <a:lnTo>
                  <a:pt x="567378" y="339819"/>
                </a:lnTo>
                <a:close/>
                <a:moveTo>
                  <a:pt x="846610" y="379798"/>
                </a:moveTo>
                <a:lnTo>
                  <a:pt x="783623" y="736688"/>
                </a:lnTo>
                <a:cubicBezTo>
                  <a:pt x="783504" y="737308"/>
                  <a:pt x="783344" y="737308"/>
                  <a:pt x="783224" y="736688"/>
                </a:cubicBezTo>
                <a:lnTo>
                  <a:pt x="720237" y="379798"/>
                </a:lnTo>
                <a:close/>
                <a:moveTo>
                  <a:pt x="360428" y="419777"/>
                </a:moveTo>
                <a:lnTo>
                  <a:pt x="686695" y="419777"/>
                </a:lnTo>
                <a:lnTo>
                  <a:pt x="739607" y="719618"/>
                </a:lnTo>
                <a:lnTo>
                  <a:pt x="307517" y="719618"/>
                </a:lnTo>
                <a:close/>
                <a:moveTo>
                  <a:pt x="47655" y="1099416"/>
                </a:moveTo>
                <a:lnTo>
                  <a:pt x="100567" y="799575"/>
                </a:lnTo>
                <a:lnTo>
                  <a:pt x="426833" y="799575"/>
                </a:lnTo>
                <a:lnTo>
                  <a:pt x="479745" y="1099416"/>
                </a:lnTo>
                <a:close/>
                <a:moveTo>
                  <a:pt x="523402" y="1116487"/>
                </a:moveTo>
                <a:lnTo>
                  <a:pt x="460375" y="759596"/>
                </a:lnTo>
                <a:lnTo>
                  <a:pt x="586748" y="759596"/>
                </a:lnTo>
                <a:lnTo>
                  <a:pt x="523762" y="1116487"/>
                </a:lnTo>
                <a:cubicBezTo>
                  <a:pt x="523562" y="1117106"/>
                  <a:pt x="523562" y="1117106"/>
                  <a:pt x="523362" y="1116487"/>
                </a:cubicBezTo>
                <a:close/>
                <a:moveTo>
                  <a:pt x="567378" y="1099416"/>
                </a:moveTo>
                <a:lnTo>
                  <a:pt x="620290" y="799575"/>
                </a:lnTo>
                <a:lnTo>
                  <a:pt x="946557" y="799575"/>
                </a:lnTo>
                <a:lnTo>
                  <a:pt x="999469" y="1099416"/>
                </a:lnTo>
                <a:close/>
                <a:moveTo>
                  <a:pt x="1043126" y="1116487"/>
                </a:moveTo>
                <a:lnTo>
                  <a:pt x="980099" y="759596"/>
                </a:lnTo>
                <a:lnTo>
                  <a:pt x="1106472" y="759596"/>
                </a:lnTo>
                <a:lnTo>
                  <a:pt x="1043485" y="1116487"/>
                </a:lnTo>
                <a:cubicBezTo>
                  <a:pt x="1043285" y="1117106"/>
                  <a:pt x="1043285" y="1117106"/>
                  <a:pt x="1043086" y="1116487"/>
                </a:cubicBezTo>
                <a:close/>
                <a:moveTo>
                  <a:pt x="1140014" y="799575"/>
                </a:moveTo>
                <a:lnTo>
                  <a:pt x="1466281" y="799575"/>
                </a:lnTo>
                <a:lnTo>
                  <a:pt x="1519193" y="1099416"/>
                </a:lnTo>
                <a:lnTo>
                  <a:pt x="1087102" y="1099416"/>
                </a:lnTo>
                <a:close/>
              </a:path>
            </a:pathLst>
          </a:custGeom>
          <a:solidFill>
            <a:schemeClr val="bg1">
              <a:lumMod val="50000"/>
            </a:schemeClr>
          </a:solidFill>
          <a:ln w="19943" cap="flat">
            <a:noFill/>
            <a:prstDash val="solid"/>
            <a:miter/>
          </a:ln>
        </p:spPr>
        <p:txBody>
          <a:bodyPr rtlCol="0" anchor="ctr"/>
          <a:lstStyle/>
          <a:p>
            <a:endParaRPr lang="en-US"/>
          </a:p>
        </p:txBody>
      </p:sp>
      <p:graphicFrame>
        <p:nvGraphicFramePr>
          <p:cNvPr id="14" name="Chart 13">
            <a:extLst>
              <a:ext uri="{FF2B5EF4-FFF2-40B4-BE49-F238E27FC236}">
                <a16:creationId xmlns:a16="http://schemas.microsoft.com/office/drawing/2014/main" id="{81B02040-A4B3-5BAA-3D7C-ED4BC3B36522}"/>
              </a:ext>
            </a:extLst>
          </p:cNvPr>
          <p:cNvGraphicFramePr>
            <a:graphicFrameLocks/>
          </p:cNvGraphicFramePr>
          <p:nvPr/>
        </p:nvGraphicFramePr>
        <p:xfrm>
          <a:off x="1603833" y="3710648"/>
          <a:ext cx="3877472" cy="3034470"/>
        </p:xfrm>
        <a:graphic>
          <a:graphicData uri="http://schemas.openxmlformats.org/drawingml/2006/chart">
            <c:chart xmlns:c="http://schemas.openxmlformats.org/drawingml/2006/chart" xmlns:r="http://schemas.openxmlformats.org/officeDocument/2006/relationships" r:id="rId15"/>
          </a:graphicData>
        </a:graphic>
      </p:graphicFrame>
      <p:pic>
        <p:nvPicPr>
          <p:cNvPr id="24" name="Graphic 23" descr="Cloud outline">
            <a:extLst>
              <a:ext uri="{FF2B5EF4-FFF2-40B4-BE49-F238E27FC236}">
                <a16:creationId xmlns:a16="http://schemas.microsoft.com/office/drawing/2014/main" id="{D92BF36B-D8A2-E7E8-EB63-8E232FC4AAB1}"/>
              </a:ext>
            </a:extLst>
          </p:cNvPr>
          <p:cNvPicPr>
            <a:picLocks noChangeAspect="1"/>
          </p:cNvPicPr>
          <p:nvPr/>
        </p:nvPicPr>
        <p:blipFill>
          <a:blip r:embed="rId10">
            <a:duotone>
              <a:schemeClr val="accent1">
                <a:shade val="45000"/>
                <a:satMod val="135000"/>
              </a:schemeClr>
              <a:prstClr val="white"/>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2396" y="4030077"/>
            <a:ext cx="1194551" cy="1429359"/>
          </a:xfrm>
          <a:prstGeom prst="rect">
            <a:avLst/>
          </a:prstGeom>
        </p:spPr>
      </p:pic>
      <p:pic>
        <p:nvPicPr>
          <p:cNvPr id="34" name="Graphic 33" descr="Cloud outline">
            <a:extLst>
              <a:ext uri="{FF2B5EF4-FFF2-40B4-BE49-F238E27FC236}">
                <a16:creationId xmlns:a16="http://schemas.microsoft.com/office/drawing/2014/main" id="{AE8D3B2C-82EE-727E-8B61-AAD1FE06438A}"/>
              </a:ext>
            </a:extLst>
          </p:cNvPr>
          <p:cNvPicPr>
            <a:picLocks noChangeAspect="1"/>
          </p:cNvPicPr>
          <p:nvPr/>
        </p:nvPicPr>
        <p:blipFill>
          <a:blip r:embed="rId10">
            <a:duotone>
              <a:schemeClr val="accent2">
                <a:shade val="45000"/>
                <a:satMod val="135000"/>
              </a:schemeClr>
              <a:prstClr val="white"/>
            </a:duotone>
            <a:alphaModFix/>
            <a:lum bright="20000" contrast="-4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1789" y="3412122"/>
            <a:ext cx="1272397" cy="1368929"/>
          </a:xfrm>
          <a:prstGeom prst="rect">
            <a:avLst/>
          </a:prstGeom>
        </p:spPr>
      </p:pic>
      <p:sp>
        <p:nvSpPr>
          <p:cNvPr id="38" name="Equals 37">
            <a:extLst>
              <a:ext uri="{FF2B5EF4-FFF2-40B4-BE49-F238E27FC236}">
                <a16:creationId xmlns:a16="http://schemas.microsoft.com/office/drawing/2014/main" id="{F604643D-FAF9-9882-3A13-F117ADE1D219}"/>
              </a:ext>
            </a:extLst>
          </p:cNvPr>
          <p:cNvSpPr/>
          <p:nvPr/>
        </p:nvSpPr>
        <p:spPr>
          <a:xfrm>
            <a:off x="3359023" y="2559165"/>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34659554-8A59-F4DF-32D9-E9B2A3F405D2}"/>
              </a:ext>
            </a:extLst>
          </p:cNvPr>
          <p:cNvSpPr txBox="1"/>
          <p:nvPr/>
        </p:nvSpPr>
        <p:spPr>
          <a:xfrm>
            <a:off x="919844" y="1091384"/>
            <a:ext cx="2173611" cy="1200329"/>
          </a:xfrm>
          <a:prstGeom prst="rect">
            <a:avLst/>
          </a:prstGeom>
          <a:noFill/>
        </p:spPr>
        <p:txBody>
          <a:bodyPr wrap="square" rtlCol="0">
            <a:spAutoFit/>
          </a:bodyPr>
          <a:lstStyle/>
          <a:p>
            <a:r>
              <a:rPr lang="en-US" dirty="0"/>
              <a:t>Emissions intensity of </a:t>
            </a:r>
            <a:r>
              <a:rPr lang="en-US"/>
              <a:t>semi-finished </a:t>
            </a:r>
            <a:r>
              <a:rPr lang="en-US" dirty="0"/>
              <a:t>product (e.g., </a:t>
            </a:r>
            <a:r>
              <a:rPr lang="en-US"/>
              <a:t>slabs, billets</a:t>
            </a:r>
            <a:r>
              <a:rPr lang="en-US" dirty="0"/>
              <a:t>) </a:t>
            </a:r>
          </a:p>
        </p:txBody>
      </p:sp>
      <p:pic>
        <p:nvPicPr>
          <p:cNvPr id="21" name="Picture 20">
            <a:extLst>
              <a:ext uri="{FF2B5EF4-FFF2-40B4-BE49-F238E27FC236}">
                <a16:creationId xmlns:a16="http://schemas.microsoft.com/office/drawing/2014/main" id="{D5938332-9067-DEEE-FFA4-B85662823494}"/>
              </a:ext>
            </a:extLst>
          </p:cNvPr>
          <p:cNvPicPr>
            <a:picLocks noChangeAspect="1"/>
          </p:cNvPicPr>
          <p:nvPr/>
        </p:nvPicPr>
        <p:blipFill>
          <a:blip r:embed="rId16"/>
          <a:stretch>
            <a:fillRect/>
          </a:stretch>
        </p:blipFill>
        <p:spPr>
          <a:xfrm>
            <a:off x="2145871" y="3086824"/>
            <a:ext cx="1046724" cy="949805"/>
          </a:xfrm>
          <a:prstGeom prst="rect">
            <a:avLst/>
          </a:prstGeom>
        </p:spPr>
      </p:pic>
      <p:pic>
        <p:nvPicPr>
          <p:cNvPr id="30" name="Picture 29">
            <a:extLst>
              <a:ext uri="{FF2B5EF4-FFF2-40B4-BE49-F238E27FC236}">
                <a16:creationId xmlns:a16="http://schemas.microsoft.com/office/drawing/2014/main" id="{94846642-0339-67C0-C100-1F14D93768AB}"/>
              </a:ext>
            </a:extLst>
          </p:cNvPr>
          <p:cNvPicPr>
            <a:picLocks noChangeAspect="1"/>
          </p:cNvPicPr>
          <p:nvPr/>
        </p:nvPicPr>
        <p:blipFill>
          <a:blip r:embed="rId17"/>
          <a:stretch>
            <a:fillRect/>
          </a:stretch>
        </p:blipFill>
        <p:spPr>
          <a:xfrm>
            <a:off x="2366291" y="3323776"/>
            <a:ext cx="530133" cy="498641"/>
          </a:xfrm>
          <a:prstGeom prst="rect">
            <a:avLst/>
          </a:prstGeom>
        </p:spPr>
      </p:pic>
      <p:pic>
        <p:nvPicPr>
          <p:cNvPr id="32" name="Picture 31">
            <a:extLst>
              <a:ext uri="{FF2B5EF4-FFF2-40B4-BE49-F238E27FC236}">
                <a16:creationId xmlns:a16="http://schemas.microsoft.com/office/drawing/2014/main" id="{0D803CE7-C5C0-86DF-34CA-6C442DC6F93C}"/>
              </a:ext>
            </a:extLst>
          </p:cNvPr>
          <p:cNvPicPr>
            <a:picLocks noChangeAspect="1"/>
          </p:cNvPicPr>
          <p:nvPr/>
        </p:nvPicPr>
        <p:blipFill>
          <a:blip r:embed="rId18"/>
          <a:stretch>
            <a:fillRect/>
          </a:stretch>
        </p:blipFill>
        <p:spPr>
          <a:xfrm>
            <a:off x="4955343" y="3781391"/>
            <a:ext cx="714636" cy="667517"/>
          </a:xfrm>
          <a:prstGeom prst="rect">
            <a:avLst/>
          </a:prstGeom>
        </p:spPr>
      </p:pic>
      <p:pic>
        <p:nvPicPr>
          <p:cNvPr id="42" name="Picture 41">
            <a:extLst>
              <a:ext uri="{FF2B5EF4-FFF2-40B4-BE49-F238E27FC236}">
                <a16:creationId xmlns:a16="http://schemas.microsoft.com/office/drawing/2014/main" id="{98C84679-C361-20BE-F728-EC24F387F838}"/>
              </a:ext>
            </a:extLst>
          </p:cNvPr>
          <p:cNvPicPr>
            <a:picLocks noChangeAspect="1"/>
          </p:cNvPicPr>
          <p:nvPr/>
        </p:nvPicPr>
        <p:blipFill>
          <a:blip r:embed="rId19"/>
          <a:stretch>
            <a:fillRect/>
          </a:stretch>
        </p:blipFill>
        <p:spPr>
          <a:xfrm>
            <a:off x="1190320" y="4496370"/>
            <a:ext cx="603354" cy="569361"/>
          </a:xfrm>
          <a:prstGeom prst="rect">
            <a:avLst/>
          </a:prstGeom>
        </p:spPr>
      </p:pic>
      <p:cxnSp>
        <p:nvCxnSpPr>
          <p:cNvPr id="11" name="Straight Connector 10">
            <a:extLst>
              <a:ext uri="{FF2B5EF4-FFF2-40B4-BE49-F238E27FC236}">
                <a16:creationId xmlns:a16="http://schemas.microsoft.com/office/drawing/2014/main" id="{6C62642A-F675-D4C5-5FAE-F36A56FFECDE}"/>
              </a:ext>
            </a:extLst>
          </p:cNvPr>
          <p:cNvCxnSpPr>
            <a:cxnSpLocks/>
          </p:cNvCxnSpPr>
          <p:nvPr/>
        </p:nvCxnSpPr>
        <p:spPr>
          <a:xfrm>
            <a:off x="1793674" y="5065731"/>
            <a:ext cx="388955" cy="3956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EE964E-487F-56A4-19AF-5005A03573C4}"/>
              </a:ext>
            </a:extLst>
          </p:cNvPr>
          <p:cNvCxnSpPr>
            <a:stCxn id="30" idx="2"/>
          </p:cNvCxnSpPr>
          <p:nvPr/>
        </p:nvCxnSpPr>
        <p:spPr>
          <a:xfrm>
            <a:off x="2631358" y="3822417"/>
            <a:ext cx="265066" cy="20766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E238567C-8958-71B1-606E-4FE902C9DF48}"/>
              </a:ext>
            </a:extLst>
          </p:cNvPr>
          <p:cNvCxnSpPr>
            <a:cxnSpLocks/>
          </p:cNvCxnSpPr>
          <p:nvPr/>
        </p:nvCxnSpPr>
        <p:spPr>
          <a:xfrm flipH="1">
            <a:off x="4841162" y="4448908"/>
            <a:ext cx="489266" cy="63135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3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74E-356F-4F1A-83EE-04118A55DD0B}"/>
              </a:ext>
            </a:extLst>
          </p:cNvPr>
          <p:cNvSpPr>
            <a:spLocks noGrp="1"/>
          </p:cNvSpPr>
          <p:nvPr>
            <p:ph type="title"/>
          </p:nvPr>
        </p:nvSpPr>
        <p:spPr>
          <a:xfrm>
            <a:off x="838200" y="18255"/>
            <a:ext cx="10515600" cy="1325563"/>
          </a:xfrm>
        </p:spPr>
        <p:txBody>
          <a:bodyPr>
            <a:normAutofit/>
          </a:bodyPr>
          <a:lstStyle/>
          <a:p>
            <a:r>
              <a:rPr lang="en-US" sz="4000" dirty="0"/>
              <a:t>How do I access the questionnaire?</a:t>
            </a:r>
          </a:p>
        </p:txBody>
      </p:sp>
      <p:sp>
        <p:nvSpPr>
          <p:cNvPr id="3" name="Content Placeholder 2">
            <a:extLst>
              <a:ext uri="{FF2B5EF4-FFF2-40B4-BE49-F238E27FC236}">
                <a16:creationId xmlns:a16="http://schemas.microsoft.com/office/drawing/2014/main" id="{A4AE2B96-25B3-C589-C264-7571734367ED}"/>
              </a:ext>
            </a:extLst>
          </p:cNvPr>
          <p:cNvSpPr>
            <a:spLocks noGrp="1"/>
          </p:cNvSpPr>
          <p:nvPr>
            <p:ph idx="1"/>
          </p:nvPr>
        </p:nvSpPr>
        <p:spPr>
          <a:xfrm>
            <a:off x="838200" y="1164772"/>
            <a:ext cx="10515600" cy="5012192"/>
          </a:xfrm>
        </p:spPr>
        <p:txBody>
          <a:bodyPr/>
          <a:lstStyle/>
          <a:p>
            <a:r>
              <a:rPr lang="en-US" dirty="0"/>
              <a:t>Email from </a:t>
            </a:r>
            <a:r>
              <a:rPr lang="en-US" dirty="0">
                <a:hlinkClick r:id="rId3"/>
              </a:rPr>
              <a:t>USITCsurveys@usitc.gov</a:t>
            </a:r>
            <a:r>
              <a:rPr lang="en-US" dirty="0"/>
              <a:t> will contain a link and 10-character token (“QXXXXXXXXX”) to access the questionnaire. A physical letter has also been sent with the company-level token</a:t>
            </a:r>
          </a:p>
          <a:p>
            <a:endParaRPr lang="en-US" sz="500" dirty="0"/>
          </a:p>
          <a:p>
            <a:r>
              <a:rPr lang="en-US" dirty="0"/>
              <a:t>Also accessible via </a:t>
            </a:r>
            <a:r>
              <a:rPr lang="en-US" dirty="0">
                <a:hlinkClick r:id="rId4"/>
              </a:rPr>
              <a:t>www.usitc.gov/saemissions</a:t>
            </a:r>
            <a:r>
              <a:rPr lang="en-US" dirty="0"/>
              <a:t>  </a:t>
            </a:r>
          </a:p>
          <a:p>
            <a:endParaRPr lang="en-US" dirty="0"/>
          </a:p>
          <a:p>
            <a:endParaRPr lang="en-US" dirty="0"/>
          </a:p>
        </p:txBody>
      </p:sp>
      <p:pic>
        <p:nvPicPr>
          <p:cNvPr id="7" name="Picture 6">
            <a:extLst>
              <a:ext uri="{FF2B5EF4-FFF2-40B4-BE49-F238E27FC236}">
                <a16:creationId xmlns:a16="http://schemas.microsoft.com/office/drawing/2014/main" id="{7B48E299-6507-AA86-0F3D-809885D8EA50}"/>
              </a:ext>
            </a:extLst>
          </p:cNvPr>
          <p:cNvPicPr>
            <a:picLocks noChangeAspect="1"/>
          </p:cNvPicPr>
          <p:nvPr/>
        </p:nvPicPr>
        <p:blipFill>
          <a:blip r:embed="rId5"/>
          <a:stretch>
            <a:fillRect/>
          </a:stretch>
        </p:blipFill>
        <p:spPr>
          <a:xfrm>
            <a:off x="1044928" y="3096315"/>
            <a:ext cx="9654848" cy="3260035"/>
          </a:xfrm>
          <a:prstGeom prst="rect">
            <a:avLst/>
          </a:prstGeom>
          <a:ln>
            <a:solidFill>
              <a:schemeClr val="tx1"/>
            </a:solidFill>
          </a:ln>
        </p:spPr>
      </p:pic>
      <p:sp>
        <p:nvSpPr>
          <p:cNvPr id="4" name="Slide Number Placeholder 3">
            <a:extLst>
              <a:ext uri="{FF2B5EF4-FFF2-40B4-BE49-F238E27FC236}">
                <a16:creationId xmlns:a16="http://schemas.microsoft.com/office/drawing/2014/main" id="{A01023CE-B70C-73C7-E328-E8B9E7C8AD56}"/>
              </a:ext>
            </a:extLst>
          </p:cNvPr>
          <p:cNvSpPr>
            <a:spLocks noGrp="1"/>
          </p:cNvSpPr>
          <p:nvPr>
            <p:ph type="sldNum" sz="quarter" idx="12"/>
          </p:nvPr>
        </p:nvSpPr>
        <p:spPr/>
        <p:txBody>
          <a:bodyPr/>
          <a:lstStyle/>
          <a:p>
            <a:fld id="{330EA680-D336-4FF7-8B7A-9848BB0A1C32}" type="slidenum">
              <a:rPr lang="en-US" smtClean="0"/>
              <a:t>14</a:t>
            </a:fld>
            <a:endParaRPr lang="en-US"/>
          </a:p>
        </p:txBody>
      </p:sp>
      <p:pic>
        <p:nvPicPr>
          <p:cNvPr id="5" name="Picture 4" descr="P1#y1">
            <a:extLst>
              <a:ext uri="{FF2B5EF4-FFF2-40B4-BE49-F238E27FC236}">
                <a16:creationId xmlns:a16="http://schemas.microsoft.com/office/drawing/2014/main" id="{8D24ED7B-3C6C-6A16-418A-F43517B1C1F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43099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621E-E26D-E620-344A-CACCA4DEACCA}"/>
              </a:ext>
            </a:extLst>
          </p:cNvPr>
          <p:cNvSpPr>
            <a:spLocks noGrp="1"/>
          </p:cNvSpPr>
          <p:nvPr>
            <p:ph type="title"/>
          </p:nvPr>
        </p:nvSpPr>
        <p:spPr/>
        <p:txBody>
          <a:bodyPr>
            <a:normAutofit/>
          </a:bodyPr>
          <a:lstStyle/>
          <a:p>
            <a:r>
              <a:rPr lang="en-US" sz="4000"/>
              <a:t>Navigating and entering your questionnaire response</a:t>
            </a:r>
          </a:p>
        </p:txBody>
      </p:sp>
      <p:sp>
        <p:nvSpPr>
          <p:cNvPr id="3" name="Content Placeholder 2">
            <a:extLst>
              <a:ext uri="{FF2B5EF4-FFF2-40B4-BE49-F238E27FC236}">
                <a16:creationId xmlns:a16="http://schemas.microsoft.com/office/drawing/2014/main" id="{F59F5CED-DA40-769B-8877-2634DB304B2D}"/>
              </a:ext>
            </a:extLst>
          </p:cNvPr>
          <p:cNvSpPr>
            <a:spLocks noGrp="1"/>
          </p:cNvSpPr>
          <p:nvPr>
            <p:ph idx="1"/>
          </p:nvPr>
        </p:nvSpPr>
        <p:spPr>
          <a:xfrm>
            <a:off x="838200" y="4242816"/>
            <a:ext cx="10515600" cy="1934146"/>
          </a:xfrm>
          <a:ln>
            <a:noFill/>
          </a:ln>
        </p:spPr>
        <p:txBody>
          <a:bodyPr>
            <a:normAutofit lnSpcReduction="10000"/>
          </a:bodyPr>
          <a:lstStyle/>
          <a:p>
            <a:r>
              <a:rPr lang="en-US" dirty="0"/>
              <a:t>Use the navigation pane to jump between sections</a:t>
            </a:r>
          </a:p>
          <a:p>
            <a:r>
              <a:rPr lang="en-US" dirty="0"/>
              <a:t>You will not see all sections if they don’t require information from you</a:t>
            </a:r>
          </a:p>
          <a:p>
            <a:r>
              <a:rPr lang="en-US" dirty="0">
                <a:solidFill>
                  <a:srgbClr val="FF0000"/>
                </a:solidFill>
              </a:rPr>
              <a:t>Do not use your browser back button</a:t>
            </a:r>
            <a:r>
              <a:rPr lang="en-US" dirty="0"/>
              <a:t>  </a:t>
            </a:r>
          </a:p>
          <a:p>
            <a:r>
              <a:rPr lang="en-US" dirty="0">
                <a:solidFill>
                  <a:srgbClr val="33CC33"/>
                </a:solidFill>
              </a:rPr>
              <a:t>Do use the back and next button within the survey  </a:t>
            </a:r>
          </a:p>
          <a:p>
            <a:endParaRPr lang="en-US" dirty="0"/>
          </a:p>
        </p:txBody>
      </p:sp>
      <p:sp>
        <p:nvSpPr>
          <p:cNvPr id="4" name="Slide Number Placeholder 3">
            <a:extLst>
              <a:ext uri="{FF2B5EF4-FFF2-40B4-BE49-F238E27FC236}">
                <a16:creationId xmlns:a16="http://schemas.microsoft.com/office/drawing/2014/main" id="{A3B182D0-265E-3239-476A-D148CC4890F8}"/>
              </a:ext>
            </a:extLst>
          </p:cNvPr>
          <p:cNvSpPr>
            <a:spLocks noGrp="1"/>
          </p:cNvSpPr>
          <p:nvPr>
            <p:ph type="sldNum" sz="quarter" idx="12"/>
          </p:nvPr>
        </p:nvSpPr>
        <p:spPr/>
        <p:txBody>
          <a:bodyPr/>
          <a:lstStyle/>
          <a:p>
            <a:fld id="{330EA680-D336-4FF7-8B7A-9848BB0A1C32}" type="slidenum">
              <a:rPr lang="en-US" smtClean="0"/>
              <a:t>15</a:t>
            </a:fld>
            <a:endParaRPr lang="en-US"/>
          </a:p>
        </p:txBody>
      </p:sp>
      <p:pic>
        <p:nvPicPr>
          <p:cNvPr id="5" name="Picture 4">
            <a:extLst>
              <a:ext uri="{FF2B5EF4-FFF2-40B4-BE49-F238E27FC236}">
                <a16:creationId xmlns:a16="http://schemas.microsoft.com/office/drawing/2014/main" id="{EE26E4A6-0A63-B6EC-FE56-6AAC81314F64}"/>
              </a:ext>
            </a:extLst>
          </p:cNvPr>
          <p:cNvPicPr>
            <a:picLocks noChangeAspect="1"/>
          </p:cNvPicPr>
          <p:nvPr/>
        </p:nvPicPr>
        <p:blipFill>
          <a:blip r:embed="rId3"/>
          <a:stretch>
            <a:fillRect/>
          </a:stretch>
        </p:blipFill>
        <p:spPr>
          <a:xfrm>
            <a:off x="838200" y="1914092"/>
            <a:ext cx="10602805" cy="2105319"/>
          </a:xfrm>
          <a:prstGeom prst="rect">
            <a:avLst/>
          </a:prstGeom>
        </p:spPr>
      </p:pic>
      <p:pic>
        <p:nvPicPr>
          <p:cNvPr id="6" name="Picture 5" descr="P1#y1">
            <a:extLst>
              <a:ext uri="{FF2B5EF4-FFF2-40B4-BE49-F238E27FC236}">
                <a16:creationId xmlns:a16="http://schemas.microsoft.com/office/drawing/2014/main" id="{1E7F75FA-901D-4F3D-CE7F-459A04E6B0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90180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9E7F-A590-12E8-E97C-E99522D127FD}"/>
              </a:ext>
            </a:extLst>
          </p:cNvPr>
          <p:cNvSpPr>
            <a:spLocks noGrp="1"/>
          </p:cNvSpPr>
          <p:nvPr>
            <p:ph type="title"/>
          </p:nvPr>
        </p:nvSpPr>
        <p:spPr>
          <a:xfrm>
            <a:off x="838200" y="144993"/>
            <a:ext cx="10515600" cy="1325563"/>
          </a:xfrm>
        </p:spPr>
        <p:txBody>
          <a:bodyPr>
            <a:normAutofit/>
          </a:bodyPr>
          <a:lstStyle/>
          <a:p>
            <a:r>
              <a:rPr lang="en-US" sz="4000"/>
              <a:t>Guiding principles and best practices for </a:t>
            </a:r>
            <a:br>
              <a:rPr lang="en-US" sz="4000"/>
            </a:br>
            <a:r>
              <a:rPr lang="en-US" sz="4000"/>
              <a:t>providing a questionnaire response</a:t>
            </a:r>
          </a:p>
        </p:txBody>
      </p:sp>
      <p:sp>
        <p:nvSpPr>
          <p:cNvPr id="3" name="Content Placeholder 2">
            <a:extLst>
              <a:ext uri="{FF2B5EF4-FFF2-40B4-BE49-F238E27FC236}">
                <a16:creationId xmlns:a16="http://schemas.microsoft.com/office/drawing/2014/main" id="{99240C84-103A-DF27-6079-486D2F0381BA}"/>
              </a:ext>
            </a:extLst>
          </p:cNvPr>
          <p:cNvSpPr>
            <a:spLocks noGrp="1"/>
          </p:cNvSpPr>
          <p:nvPr>
            <p:ph idx="1"/>
          </p:nvPr>
        </p:nvSpPr>
        <p:spPr>
          <a:xfrm>
            <a:off x="605481" y="1645072"/>
            <a:ext cx="10975546" cy="4665662"/>
          </a:xfrm>
        </p:spPr>
        <p:txBody>
          <a:bodyPr>
            <a:normAutofit/>
          </a:bodyPr>
          <a:lstStyle/>
          <a:p>
            <a:r>
              <a:rPr lang="en-US" dirty="0"/>
              <a:t>Provide best estimates where exact quantities are unknown</a:t>
            </a:r>
          </a:p>
          <a:p>
            <a:r>
              <a:rPr lang="en-US" dirty="0"/>
              <a:t>Gather the information you need (e.g., production levels, supplier information, energy use) from your knowledgeable staff before beginning response entry</a:t>
            </a:r>
          </a:p>
          <a:p>
            <a:pPr lvl="1"/>
            <a:r>
              <a:rPr lang="en-US" dirty="0"/>
              <a:t>Reviewing the </a:t>
            </a:r>
            <a:r>
              <a:rPr lang="en-US" dirty="0">
                <a:hlinkClick r:id="rId3"/>
              </a:rPr>
              <a:t>PDFs of questions </a:t>
            </a:r>
            <a:r>
              <a:rPr lang="en-US" dirty="0"/>
              <a:t>in the questionnaire is helpful for this exercise</a:t>
            </a:r>
          </a:p>
          <a:p>
            <a:r>
              <a:rPr lang="en-US" dirty="0"/>
              <a:t>Review the glossary and identify the types of product categories your facility uses and produces based on the questionnaire definitions</a:t>
            </a:r>
          </a:p>
          <a:p>
            <a:r>
              <a:rPr lang="en-US" dirty="0"/>
              <a:t>Download a PDF of your questionnaire response after submitting</a:t>
            </a:r>
          </a:p>
          <a:p>
            <a:r>
              <a:rPr lang="en-US" dirty="0"/>
              <a:t>If you have questions, always feel free to ask the project team at </a:t>
            </a:r>
            <a:r>
              <a:rPr lang="en-US" dirty="0">
                <a:hlinkClick r:id="rId4"/>
              </a:rPr>
              <a:t>sa.emissions@usitc.gov</a:t>
            </a:r>
            <a:r>
              <a:rPr lang="en-US" dirty="0"/>
              <a:t> or 202-780-0230</a:t>
            </a:r>
          </a:p>
        </p:txBody>
      </p:sp>
      <p:sp>
        <p:nvSpPr>
          <p:cNvPr id="4" name="Slide Number Placeholder 3">
            <a:extLst>
              <a:ext uri="{FF2B5EF4-FFF2-40B4-BE49-F238E27FC236}">
                <a16:creationId xmlns:a16="http://schemas.microsoft.com/office/drawing/2014/main" id="{3AA91EB8-D089-9D91-92C4-4DFF884BFC08}"/>
              </a:ext>
            </a:extLst>
          </p:cNvPr>
          <p:cNvSpPr>
            <a:spLocks noGrp="1"/>
          </p:cNvSpPr>
          <p:nvPr>
            <p:ph type="sldNum" sz="quarter" idx="12"/>
          </p:nvPr>
        </p:nvSpPr>
        <p:spPr/>
        <p:txBody>
          <a:bodyPr/>
          <a:lstStyle/>
          <a:p>
            <a:fld id="{330EA680-D336-4FF7-8B7A-9848BB0A1C32}" type="slidenum">
              <a:rPr lang="en-US" smtClean="0"/>
              <a:t>16</a:t>
            </a:fld>
            <a:endParaRPr lang="en-US"/>
          </a:p>
        </p:txBody>
      </p:sp>
      <p:pic>
        <p:nvPicPr>
          <p:cNvPr id="5" name="Picture 4" descr="P1#y1">
            <a:extLst>
              <a:ext uri="{FF2B5EF4-FFF2-40B4-BE49-F238E27FC236}">
                <a16:creationId xmlns:a16="http://schemas.microsoft.com/office/drawing/2014/main" id="{FD856947-2DB8-D518-096D-D6FADE9F43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14765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92D8-E454-023B-C274-1697CC58DEB0}"/>
              </a:ext>
            </a:extLst>
          </p:cNvPr>
          <p:cNvSpPr>
            <a:spLocks noGrp="1"/>
          </p:cNvSpPr>
          <p:nvPr>
            <p:ph type="title"/>
          </p:nvPr>
        </p:nvSpPr>
        <p:spPr>
          <a:xfrm>
            <a:off x="838200" y="232250"/>
            <a:ext cx="10515600" cy="1325563"/>
          </a:xfrm>
        </p:spPr>
        <p:txBody>
          <a:bodyPr>
            <a:normAutofit/>
          </a:bodyPr>
          <a:lstStyle/>
          <a:p>
            <a:r>
              <a:rPr lang="en-US" sz="4000"/>
              <a:t>What kind of companies must complete this survey?</a:t>
            </a:r>
          </a:p>
        </p:txBody>
      </p:sp>
      <p:sp>
        <p:nvSpPr>
          <p:cNvPr id="3" name="Content Placeholder 2">
            <a:extLst>
              <a:ext uri="{FF2B5EF4-FFF2-40B4-BE49-F238E27FC236}">
                <a16:creationId xmlns:a16="http://schemas.microsoft.com/office/drawing/2014/main" id="{EB2A303B-BF7E-5404-674E-7911CB4DECD0}"/>
              </a:ext>
            </a:extLst>
          </p:cNvPr>
          <p:cNvSpPr>
            <a:spLocks noGrp="1"/>
          </p:cNvSpPr>
          <p:nvPr>
            <p:ph idx="1"/>
          </p:nvPr>
        </p:nvSpPr>
        <p:spPr/>
        <p:txBody>
          <a:bodyPr>
            <a:normAutofit fontScale="85000" lnSpcReduction="20000"/>
          </a:bodyPr>
          <a:lstStyle/>
          <a:p>
            <a:r>
              <a:rPr lang="en-US" sz="2800" kern="1200">
                <a:solidFill>
                  <a:schemeClr val="tx1"/>
                </a:solidFill>
                <a:effectLst/>
                <a:ea typeface="+mn-ea"/>
                <a:cs typeface="+mn-cs"/>
              </a:rPr>
              <a:t>If your company has facilities that produced </a:t>
            </a:r>
            <a:r>
              <a:rPr lang="en-US" sz="2800" u="sng" kern="1200">
                <a:solidFill>
                  <a:schemeClr val="tx1"/>
                </a:solidFill>
                <a:effectLst/>
                <a:ea typeface="+mn-ea"/>
                <a:cs typeface="+mn-cs"/>
                <a:hlinkClick r:id="rId3"/>
              </a:rPr>
              <a:t>covered steel and aluminum products</a:t>
            </a:r>
            <a:r>
              <a:rPr lang="en-US" sz="2800" kern="1200">
                <a:solidFill>
                  <a:schemeClr val="tx1"/>
                </a:solidFill>
                <a:effectLst/>
                <a:ea typeface="+mn-ea"/>
                <a:cs typeface="+mn-cs"/>
              </a:rPr>
              <a:t> at any point in the 2022 calendar year, then you are required to respond to the questionnaire. </a:t>
            </a:r>
          </a:p>
          <a:p>
            <a:r>
              <a:rPr lang="en-US"/>
              <a:t>Includes </a:t>
            </a:r>
            <a:r>
              <a:rPr lang="en-US" u="sng"/>
              <a:t>Stainless</a:t>
            </a:r>
            <a:r>
              <a:rPr lang="en-US"/>
              <a:t> and </a:t>
            </a:r>
            <a:r>
              <a:rPr lang="en-US" u="sng"/>
              <a:t>Carbon and other alloy</a:t>
            </a:r>
            <a:r>
              <a:rPr lang="en-US"/>
              <a:t>* steel, with additional breakouts for:</a:t>
            </a:r>
          </a:p>
          <a:p>
            <a:pPr lvl="1"/>
            <a:r>
              <a:rPr lang="en-US" sz="2400">
                <a:effectLst/>
              </a:rPr>
              <a:t>Semifinished/crude steel products</a:t>
            </a:r>
          </a:p>
          <a:p>
            <a:pPr lvl="1"/>
            <a:r>
              <a:rPr lang="en-US" sz="2400">
                <a:effectLst/>
              </a:rPr>
              <a:t>Hot-rolled flat steel products</a:t>
            </a:r>
          </a:p>
          <a:p>
            <a:pPr lvl="1"/>
            <a:r>
              <a:rPr lang="en-US" sz="2400">
                <a:effectLst/>
              </a:rPr>
              <a:t>Cold-rolled flat steel products</a:t>
            </a:r>
          </a:p>
          <a:p>
            <a:pPr lvl="1"/>
            <a:r>
              <a:rPr lang="en-US" sz="2400">
                <a:effectLst/>
              </a:rPr>
              <a:t>Coated flat steel products (carbon and other alloy only)</a:t>
            </a:r>
          </a:p>
          <a:p>
            <a:pPr lvl="1"/>
            <a:r>
              <a:rPr lang="en-US" sz="2400">
                <a:effectLst/>
              </a:rPr>
              <a:t>Seamless steel tubular products</a:t>
            </a:r>
          </a:p>
          <a:p>
            <a:pPr lvl="1"/>
            <a:r>
              <a:rPr lang="en-US" sz="2400">
                <a:effectLst/>
              </a:rPr>
              <a:t>Non-seamless steel tubular products</a:t>
            </a:r>
          </a:p>
          <a:p>
            <a:pPr lvl="1"/>
            <a:r>
              <a:rPr lang="en-US" sz="2400">
                <a:effectLst/>
              </a:rPr>
              <a:t>Hot-worked long steel products</a:t>
            </a:r>
          </a:p>
          <a:p>
            <a:pPr lvl="1"/>
            <a:r>
              <a:rPr lang="en-US" sz="2400">
                <a:effectLst/>
              </a:rPr>
              <a:t>Cold-formed/finished long steel products</a:t>
            </a:r>
            <a:endParaRPr lang="en-US"/>
          </a:p>
          <a:p>
            <a:r>
              <a:rPr lang="en-US"/>
              <a:t>See list of covered products at </a:t>
            </a:r>
            <a:r>
              <a:rPr lang="en-US">
                <a:hlinkClick r:id="rId4"/>
              </a:rPr>
              <a:t>www.usitc.gov/saemissions</a:t>
            </a:r>
            <a:r>
              <a:rPr lang="en-US"/>
              <a:t> </a:t>
            </a:r>
          </a:p>
          <a:p>
            <a:endParaRPr lang="en-US"/>
          </a:p>
          <a:p>
            <a:endParaRPr lang="en-US"/>
          </a:p>
        </p:txBody>
      </p:sp>
      <p:sp>
        <p:nvSpPr>
          <p:cNvPr id="4" name="Slide Number Placeholder 3">
            <a:extLst>
              <a:ext uri="{FF2B5EF4-FFF2-40B4-BE49-F238E27FC236}">
                <a16:creationId xmlns:a16="http://schemas.microsoft.com/office/drawing/2014/main" id="{F9FA81AB-8CD9-6F86-BC69-CD93BA3D9141}"/>
              </a:ext>
            </a:extLst>
          </p:cNvPr>
          <p:cNvSpPr>
            <a:spLocks noGrp="1"/>
          </p:cNvSpPr>
          <p:nvPr>
            <p:ph type="sldNum" sz="quarter" idx="12"/>
          </p:nvPr>
        </p:nvSpPr>
        <p:spPr/>
        <p:txBody>
          <a:bodyPr/>
          <a:lstStyle/>
          <a:p>
            <a:fld id="{330EA680-D336-4FF7-8B7A-9848BB0A1C32}" type="slidenum">
              <a:rPr lang="en-US" smtClean="0"/>
              <a:t>17</a:t>
            </a:fld>
            <a:endParaRPr lang="en-US"/>
          </a:p>
        </p:txBody>
      </p:sp>
      <p:sp>
        <p:nvSpPr>
          <p:cNvPr id="5" name="TextBox 4">
            <a:extLst>
              <a:ext uri="{FF2B5EF4-FFF2-40B4-BE49-F238E27FC236}">
                <a16:creationId xmlns:a16="http://schemas.microsoft.com/office/drawing/2014/main" id="{734CA3CE-FA18-1D82-0909-A991FA34549E}"/>
              </a:ext>
            </a:extLst>
          </p:cNvPr>
          <p:cNvSpPr txBox="1"/>
          <p:nvPr/>
        </p:nvSpPr>
        <p:spPr>
          <a:xfrm>
            <a:off x="285750" y="6270625"/>
            <a:ext cx="11393055" cy="307777"/>
          </a:xfrm>
          <a:prstGeom prst="rect">
            <a:avLst/>
          </a:prstGeom>
          <a:noFill/>
        </p:spPr>
        <p:txBody>
          <a:bodyPr wrap="none" rtlCol="0">
            <a:spAutoFit/>
          </a:bodyPr>
          <a:lstStyle/>
          <a:p>
            <a:r>
              <a:rPr lang="en-US" sz="1400"/>
              <a:t>*</a:t>
            </a:r>
            <a:r>
              <a:rPr lang="en-US" sz="1400">
                <a:effectLst/>
                <a:latin typeface="Segoe UI" panose="020B0502040204020203" pitchFamily="34" charset="0"/>
              </a:rPr>
              <a:t>Carbon and other alloy steel includes all steel products other than stainless. Therefore, it also includes the diverse group of high alloy steels.</a:t>
            </a:r>
            <a:endParaRPr lang="en-US" sz="1400"/>
          </a:p>
        </p:txBody>
      </p:sp>
      <p:pic>
        <p:nvPicPr>
          <p:cNvPr id="6" name="Picture 5" descr="P1#y1">
            <a:extLst>
              <a:ext uri="{FF2B5EF4-FFF2-40B4-BE49-F238E27FC236}">
                <a16:creationId xmlns:a16="http://schemas.microsoft.com/office/drawing/2014/main" id="{4E641F9D-E728-71A6-5ADB-BCEB8FEFBD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997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0713-CB65-5B53-37BB-05275DC10B2E}"/>
              </a:ext>
            </a:extLst>
          </p:cNvPr>
          <p:cNvSpPr>
            <a:spLocks noGrp="1"/>
          </p:cNvSpPr>
          <p:nvPr>
            <p:ph type="title"/>
          </p:nvPr>
        </p:nvSpPr>
        <p:spPr>
          <a:xfrm>
            <a:off x="838200" y="232460"/>
            <a:ext cx="10515600" cy="1325563"/>
          </a:xfrm>
        </p:spPr>
        <p:txBody>
          <a:bodyPr>
            <a:normAutofit/>
          </a:bodyPr>
          <a:lstStyle/>
          <a:p>
            <a:r>
              <a:rPr lang="en-US" sz="4000"/>
              <a:t>A note on terminology in the steel </a:t>
            </a:r>
            <a:br>
              <a:rPr lang="en-US" sz="4000"/>
            </a:br>
            <a:r>
              <a:rPr lang="en-US" sz="4000"/>
              <a:t>questionnaire</a:t>
            </a:r>
          </a:p>
        </p:txBody>
      </p:sp>
      <p:sp>
        <p:nvSpPr>
          <p:cNvPr id="3" name="Content Placeholder 2">
            <a:extLst>
              <a:ext uri="{FF2B5EF4-FFF2-40B4-BE49-F238E27FC236}">
                <a16:creationId xmlns:a16="http://schemas.microsoft.com/office/drawing/2014/main" id="{75919929-906A-DA63-9BDD-BA000D7BD216}"/>
              </a:ext>
            </a:extLst>
          </p:cNvPr>
          <p:cNvSpPr>
            <a:spLocks noGrp="1"/>
          </p:cNvSpPr>
          <p:nvPr>
            <p:ph idx="1"/>
          </p:nvPr>
        </p:nvSpPr>
        <p:spPr/>
        <p:txBody>
          <a:bodyPr>
            <a:normAutofit/>
          </a:bodyPr>
          <a:lstStyle/>
          <a:p>
            <a:pPr marL="0" indent="0" fontAlgn="base">
              <a:buNone/>
            </a:pPr>
            <a:endParaRPr lang="en-US" sz="2600" b="1"/>
          </a:p>
          <a:p>
            <a:pPr fontAlgn="base"/>
            <a:r>
              <a:rPr lang="en-US" b="1"/>
              <a:t>Production</a:t>
            </a:r>
          </a:p>
          <a:p>
            <a:pPr lvl="1" fontAlgn="base"/>
            <a:r>
              <a:rPr lang="en-US" sz="2800"/>
              <a:t>Specific to the questionnaire</a:t>
            </a:r>
            <a:endParaRPr lang="en-US" sz="2800" b="1"/>
          </a:p>
          <a:p>
            <a:pPr fontAlgn="base"/>
            <a:r>
              <a:rPr lang="en-US" b="1"/>
              <a:t>External versus internal shipments/use</a:t>
            </a:r>
          </a:p>
          <a:p>
            <a:pPr lvl="1" fontAlgn="base"/>
            <a:r>
              <a:rPr lang="en-US" sz="2800"/>
              <a:t>All shipments outside facility are external regardless of common ownership</a:t>
            </a:r>
          </a:p>
          <a:p>
            <a:pPr marL="0" indent="0" fontAlgn="base">
              <a:buNone/>
            </a:pPr>
            <a:endParaRPr lang="en-US"/>
          </a:p>
          <a:p>
            <a:pPr fontAlgn="base"/>
            <a:endParaRPr lang="en-US"/>
          </a:p>
          <a:p>
            <a:pPr marL="0" indent="0" algn="ctr" fontAlgn="base">
              <a:buNone/>
            </a:pPr>
            <a:endParaRPr lang="en-US"/>
          </a:p>
        </p:txBody>
      </p:sp>
      <p:sp>
        <p:nvSpPr>
          <p:cNvPr id="4" name="Slide Number Placeholder 3">
            <a:extLst>
              <a:ext uri="{FF2B5EF4-FFF2-40B4-BE49-F238E27FC236}">
                <a16:creationId xmlns:a16="http://schemas.microsoft.com/office/drawing/2014/main" id="{568C60FC-0173-D1BC-B480-2F9B64EE4EC3}"/>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6" name="Picture 5" descr="P1#y1">
            <a:extLst>
              <a:ext uri="{FF2B5EF4-FFF2-40B4-BE49-F238E27FC236}">
                <a16:creationId xmlns:a16="http://schemas.microsoft.com/office/drawing/2014/main" id="{98EBB7F9-3A73-B9D0-B404-6442FD13D9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52745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CE92-29FD-5539-03C9-A975A92549AF}"/>
              </a:ext>
            </a:extLst>
          </p:cNvPr>
          <p:cNvSpPr>
            <a:spLocks noGrp="1"/>
          </p:cNvSpPr>
          <p:nvPr>
            <p:ph type="title"/>
          </p:nvPr>
        </p:nvSpPr>
        <p:spPr>
          <a:xfrm>
            <a:off x="839788" y="221189"/>
            <a:ext cx="10515600" cy="1325563"/>
          </a:xfrm>
        </p:spPr>
        <p:txBody>
          <a:bodyPr>
            <a:normAutofit/>
          </a:bodyPr>
          <a:lstStyle/>
          <a:p>
            <a:r>
              <a:rPr lang="en-US" sz="4000"/>
              <a:t>What kind of questions does this survey ask?</a:t>
            </a:r>
          </a:p>
        </p:txBody>
      </p:sp>
      <p:sp>
        <p:nvSpPr>
          <p:cNvPr id="4" name="Text Placeholder 3">
            <a:extLst>
              <a:ext uri="{FF2B5EF4-FFF2-40B4-BE49-F238E27FC236}">
                <a16:creationId xmlns:a16="http://schemas.microsoft.com/office/drawing/2014/main" id="{17539401-C845-D4D2-1F36-20DE83A70B8B}"/>
              </a:ext>
            </a:extLst>
          </p:cNvPr>
          <p:cNvSpPr>
            <a:spLocks noGrp="1"/>
          </p:cNvSpPr>
          <p:nvPr>
            <p:ph type="body" idx="1"/>
          </p:nvPr>
        </p:nvSpPr>
        <p:spPr>
          <a:xfrm>
            <a:off x="601784" y="1176336"/>
            <a:ext cx="5157787" cy="823912"/>
          </a:xfrm>
        </p:spPr>
        <p:txBody>
          <a:bodyPr/>
          <a:lstStyle/>
          <a:p>
            <a:r>
              <a:rPr lang="en-US"/>
              <a:t>Company-level questionnaire</a:t>
            </a:r>
          </a:p>
        </p:txBody>
      </p:sp>
      <p:sp>
        <p:nvSpPr>
          <p:cNvPr id="3" name="Content Placeholder 2">
            <a:extLst>
              <a:ext uri="{FF2B5EF4-FFF2-40B4-BE49-F238E27FC236}">
                <a16:creationId xmlns:a16="http://schemas.microsoft.com/office/drawing/2014/main" id="{2DD08282-635B-B1B5-9038-184DB6F933D0}"/>
              </a:ext>
            </a:extLst>
          </p:cNvPr>
          <p:cNvSpPr>
            <a:spLocks noGrp="1"/>
          </p:cNvSpPr>
          <p:nvPr>
            <p:ph sz="half" idx="2"/>
          </p:nvPr>
        </p:nvSpPr>
        <p:spPr>
          <a:xfrm>
            <a:off x="601784" y="2722827"/>
            <a:ext cx="4681781" cy="3495409"/>
          </a:xfrm>
        </p:spPr>
        <p:txBody>
          <a:bodyPr>
            <a:normAutofit fontScale="92500"/>
          </a:bodyPr>
          <a:lstStyle/>
          <a:p>
            <a:r>
              <a:rPr lang="en-US"/>
              <a:t>Identification of facilities that produced covered product in 2022 </a:t>
            </a:r>
          </a:p>
          <a:p>
            <a:pPr marL="0" indent="0">
              <a:buNone/>
            </a:pPr>
            <a:endParaRPr lang="en-US"/>
          </a:p>
          <a:p>
            <a:r>
              <a:rPr lang="en-US"/>
              <a:t>Address and contact information for those facilities</a:t>
            </a:r>
          </a:p>
          <a:p>
            <a:endParaRPr lang="en-US"/>
          </a:p>
        </p:txBody>
      </p:sp>
      <p:sp>
        <p:nvSpPr>
          <p:cNvPr id="5" name="Text Placeholder 4">
            <a:extLst>
              <a:ext uri="{FF2B5EF4-FFF2-40B4-BE49-F238E27FC236}">
                <a16:creationId xmlns:a16="http://schemas.microsoft.com/office/drawing/2014/main" id="{326E7498-63E2-240D-F1BE-84AFB980F40E}"/>
              </a:ext>
            </a:extLst>
          </p:cNvPr>
          <p:cNvSpPr>
            <a:spLocks noGrp="1"/>
          </p:cNvSpPr>
          <p:nvPr>
            <p:ph type="body" sz="quarter" idx="3"/>
          </p:nvPr>
        </p:nvSpPr>
        <p:spPr>
          <a:xfrm>
            <a:off x="5518393" y="1191417"/>
            <a:ext cx="5833819" cy="823912"/>
          </a:xfrm>
        </p:spPr>
        <p:txBody>
          <a:bodyPr/>
          <a:lstStyle/>
          <a:p>
            <a:r>
              <a:rPr lang="en-US"/>
              <a:t>Facility-level questionnaire</a:t>
            </a:r>
          </a:p>
        </p:txBody>
      </p:sp>
      <p:sp>
        <p:nvSpPr>
          <p:cNvPr id="6" name="Content Placeholder 5">
            <a:extLst>
              <a:ext uri="{FF2B5EF4-FFF2-40B4-BE49-F238E27FC236}">
                <a16:creationId xmlns:a16="http://schemas.microsoft.com/office/drawing/2014/main" id="{1F69B5EA-0336-86CA-D8BB-91FC5C47EA83}"/>
              </a:ext>
            </a:extLst>
          </p:cNvPr>
          <p:cNvSpPr>
            <a:spLocks noGrp="1"/>
          </p:cNvSpPr>
          <p:nvPr>
            <p:ph sz="quarter" idx="4"/>
          </p:nvPr>
        </p:nvSpPr>
        <p:spPr>
          <a:xfrm>
            <a:off x="5082656" y="2269331"/>
            <a:ext cx="6708291" cy="4233863"/>
          </a:xfrm>
        </p:spPr>
        <p:txBody>
          <a:bodyPr>
            <a:normAutofit fontScale="92500"/>
          </a:bodyPr>
          <a:lstStyle/>
          <a:p>
            <a:pPr lvl="1">
              <a:spcAft>
                <a:spcPts val="600"/>
              </a:spcAft>
            </a:pPr>
            <a:r>
              <a:rPr lang="en-US"/>
              <a:t>Product types produced and units (section 1)</a:t>
            </a:r>
          </a:p>
          <a:p>
            <a:pPr lvl="1">
              <a:spcAft>
                <a:spcPts val="600"/>
              </a:spcAft>
            </a:pPr>
            <a:r>
              <a:rPr lang="en-US"/>
              <a:t>U.S. production (section 2)</a:t>
            </a:r>
          </a:p>
          <a:p>
            <a:pPr lvl="1">
              <a:spcAft>
                <a:spcPts val="600"/>
              </a:spcAft>
            </a:pPr>
            <a:r>
              <a:rPr lang="en-US"/>
              <a:t>Fuel combustion and energy allocation (section 3)</a:t>
            </a:r>
          </a:p>
          <a:p>
            <a:pPr lvl="1">
              <a:spcAft>
                <a:spcPts val="600"/>
              </a:spcAft>
            </a:pPr>
            <a:r>
              <a:rPr lang="en-US"/>
              <a:t>Purchased energy (section 4)</a:t>
            </a:r>
          </a:p>
          <a:p>
            <a:pPr lvl="1">
              <a:spcAft>
                <a:spcPts val="600"/>
              </a:spcAft>
            </a:pPr>
            <a:r>
              <a:rPr lang="en-US"/>
              <a:t>Uses and sources of production inputs (section 5)</a:t>
            </a:r>
          </a:p>
          <a:p>
            <a:pPr lvl="1">
              <a:spcAft>
                <a:spcPts val="600"/>
              </a:spcAft>
            </a:pPr>
            <a:r>
              <a:rPr lang="en-US"/>
              <a:t>Questions related to process emissions (section 6)</a:t>
            </a:r>
          </a:p>
          <a:p>
            <a:pPr lvl="1">
              <a:spcAft>
                <a:spcPts val="600"/>
              </a:spcAft>
            </a:pPr>
            <a:r>
              <a:rPr lang="en-US"/>
              <a:t>Optional reporting of company- or facility-specific environmental data and emissions factors (section 7)</a:t>
            </a:r>
          </a:p>
          <a:p>
            <a:endParaRPr lang="en-US"/>
          </a:p>
        </p:txBody>
      </p:sp>
      <p:sp>
        <p:nvSpPr>
          <p:cNvPr id="7" name="Slide Number Placeholder 6">
            <a:extLst>
              <a:ext uri="{FF2B5EF4-FFF2-40B4-BE49-F238E27FC236}">
                <a16:creationId xmlns:a16="http://schemas.microsoft.com/office/drawing/2014/main" id="{0DF4922A-6C56-AEDF-58C1-36292B6001A2}"/>
              </a:ext>
            </a:extLst>
          </p:cNvPr>
          <p:cNvSpPr>
            <a:spLocks noGrp="1"/>
          </p:cNvSpPr>
          <p:nvPr>
            <p:ph type="sldNum" sz="quarter" idx="12"/>
          </p:nvPr>
        </p:nvSpPr>
        <p:spPr/>
        <p:txBody>
          <a:bodyPr/>
          <a:lstStyle/>
          <a:p>
            <a:fld id="{330EA680-D336-4FF7-8B7A-9848BB0A1C32}" type="slidenum">
              <a:rPr lang="en-US" smtClean="0"/>
              <a:t>19</a:t>
            </a:fld>
            <a:endParaRPr lang="en-US"/>
          </a:p>
        </p:txBody>
      </p:sp>
      <p:pic>
        <p:nvPicPr>
          <p:cNvPr id="8" name="Picture 7" descr="P1#y1">
            <a:extLst>
              <a:ext uri="{FF2B5EF4-FFF2-40B4-BE49-F238E27FC236}">
                <a16:creationId xmlns:a16="http://schemas.microsoft.com/office/drawing/2014/main" id="{5ADF346D-CF87-D138-2778-B3D4F63275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43402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EC4A-EC74-A5D8-A05C-430F7A2004CA}"/>
              </a:ext>
            </a:extLst>
          </p:cNvPr>
          <p:cNvSpPr>
            <a:spLocks noGrp="1"/>
          </p:cNvSpPr>
          <p:nvPr>
            <p:ph type="title"/>
          </p:nvPr>
        </p:nvSpPr>
        <p:spPr>
          <a:xfrm>
            <a:off x="838200" y="365125"/>
            <a:ext cx="10515600" cy="1059815"/>
          </a:xfrm>
        </p:spPr>
        <p:txBody>
          <a:bodyPr>
            <a:normAutofit/>
          </a:bodyPr>
          <a:lstStyle/>
          <a:p>
            <a:r>
              <a:rPr lang="en-US" sz="4000"/>
              <a:t>Before we begin</a:t>
            </a:r>
          </a:p>
        </p:txBody>
      </p:sp>
      <p:sp>
        <p:nvSpPr>
          <p:cNvPr id="3" name="Content Placeholder 2">
            <a:extLst>
              <a:ext uri="{FF2B5EF4-FFF2-40B4-BE49-F238E27FC236}">
                <a16:creationId xmlns:a16="http://schemas.microsoft.com/office/drawing/2014/main" id="{3406F545-3C3F-09A7-0A97-E81D51C9DC53}"/>
              </a:ext>
            </a:extLst>
          </p:cNvPr>
          <p:cNvSpPr>
            <a:spLocks noGrp="1"/>
          </p:cNvSpPr>
          <p:nvPr>
            <p:ph idx="1"/>
          </p:nvPr>
        </p:nvSpPr>
        <p:spPr>
          <a:xfrm>
            <a:off x="690282" y="1424940"/>
            <a:ext cx="10663518" cy="4590210"/>
          </a:xfrm>
        </p:spPr>
        <p:txBody>
          <a:bodyPr>
            <a:normAutofit/>
          </a:bodyPr>
          <a:lstStyle/>
          <a:p>
            <a:r>
              <a:rPr lang="en-US" sz="2600" dirty="0"/>
              <a:t>We’ll be addressing questions at the end of the presentation portion. When you have a question, please leave your questions in the meeting chat. We will address questions in the order received.</a:t>
            </a:r>
          </a:p>
          <a:p>
            <a:endParaRPr lang="en-US" sz="2600" dirty="0"/>
          </a:p>
          <a:p>
            <a:endParaRPr lang="en-US" sz="2600" dirty="0"/>
          </a:p>
          <a:p>
            <a:endParaRPr lang="en-US" sz="2600" dirty="0"/>
          </a:p>
          <a:p>
            <a:r>
              <a:rPr lang="en-US" sz="2600" dirty="0"/>
              <a:t>If you are having issues using the chat function or have more complicated or more specific questions that are better discussed orally, please call the project team after the webinar concludes at 202-708-0230 or email the team at </a:t>
            </a:r>
            <a:r>
              <a:rPr lang="en-US" sz="2600" dirty="0">
                <a:hlinkClick r:id="rId3"/>
              </a:rPr>
              <a:t>sa.emissions@usitc.gov</a:t>
            </a:r>
            <a:r>
              <a:rPr lang="en-US" sz="2600" dirty="0"/>
              <a:t> to schedule a time for a longer conversation</a:t>
            </a:r>
          </a:p>
          <a:p>
            <a:endParaRPr lang="en-US" dirty="0"/>
          </a:p>
        </p:txBody>
      </p:sp>
      <p:sp>
        <p:nvSpPr>
          <p:cNvPr id="4" name="Slide Number Placeholder 3">
            <a:extLst>
              <a:ext uri="{FF2B5EF4-FFF2-40B4-BE49-F238E27FC236}">
                <a16:creationId xmlns:a16="http://schemas.microsoft.com/office/drawing/2014/main" id="{73F59E25-9418-6052-3397-92287A1A2AD6}"/>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5" name="Picture 4" descr="P1#y1">
            <a:extLst>
              <a:ext uri="{FF2B5EF4-FFF2-40B4-BE49-F238E27FC236}">
                <a16:creationId xmlns:a16="http://schemas.microsoft.com/office/drawing/2014/main" id="{04DDBED0-A6CB-4110-39D1-7D02F0BB2A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0BBA9A3E-B922-E061-B243-8AD0A6E134A6}"/>
              </a:ext>
            </a:extLst>
          </p:cNvPr>
          <p:cNvPicPr>
            <a:picLocks noChangeAspect="1"/>
          </p:cNvPicPr>
          <p:nvPr/>
        </p:nvPicPr>
        <p:blipFill rotWithShape="1">
          <a:blip r:embed="rId5"/>
          <a:srcRect t="28947"/>
          <a:stretch/>
        </p:blipFill>
        <p:spPr>
          <a:xfrm>
            <a:off x="1807494" y="2987011"/>
            <a:ext cx="1753853" cy="733034"/>
          </a:xfrm>
          <a:prstGeom prst="rect">
            <a:avLst/>
          </a:prstGeom>
        </p:spPr>
      </p:pic>
      <p:pic>
        <p:nvPicPr>
          <p:cNvPr id="10" name="Picture 9">
            <a:extLst>
              <a:ext uri="{FF2B5EF4-FFF2-40B4-BE49-F238E27FC236}">
                <a16:creationId xmlns:a16="http://schemas.microsoft.com/office/drawing/2014/main" id="{C0808AFC-1419-D22B-2FA3-A1EB5D1B5781}"/>
              </a:ext>
            </a:extLst>
          </p:cNvPr>
          <p:cNvPicPr>
            <a:picLocks noChangeAspect="1"/>
          </p:cNvPicPr>
          <p:nvPr/>
        </p:nvPicPr>
        <p:blipFill rotWithShape="1">
          <a:blip r:embed="rId6"/>
          <a:srcRect b="11360"/>
          <a:stretch/>
        </p:blipFill>
        <p:spPr>
          <a:xfrm>
            <a:off x="5831556" y="2648677"/>
            <a:ext cx="5079018" cy="1393933"/>
          </a:xfrm>
          <a:prstGeom prst="rect">
            <a:avLst/>
          </a:prstGeom>
        </p:spPr>
      </p:pic>
    </p:spTree>
    <p:extLst>
      <p:ext uri="{BB962C8B-B14F-4D97-AF65-F5344CB8AC3E}">
        <p14:creationId xmlns:p14="http://schemas.microsoft.com/office/powerpoint/2010/main" val="172204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1594-E96F-704E-09E6-C6C3E1B4C890}"/>
              </a:ext>
            </a:extLst>
          </p:cNvPr>
          <p:cNvSpPr>
            <a:spLocks noGrp="1"/>
          </p:cNvSpPr>
          <p:nvPr>
            <p:ph type="title"/>
          </p:nvPr>
        </p:nvSpPr>
        <p:spPr>
          <a:xfrm>
            <a:off x="838200" y="271988"/>
            <a:ext cx="10515600" cy="1325563"/>
          </a:xfrm>
        </p:spPr>
        <p:txBody>
          <a:bodyPr>
            <a:normAutofit/>
          </a:bodyPr>
          <a:lstStyle/>
          <a:p>
            <a:r>
              <a:rPr lang="en-US" sz="4000"/>
              <a:t>Section 1</a:t>
            </a:r>
            <a:r>
              <a:rPr lang="en-US" sz="4000" baseline="0"/>
              <a:t> </a:t>
            </a:r>
            <a:r>
              <a:rPr lang="en-US" sz="4000" kern="1200">
                <a:solidFill>
                  <a:schemeClr val="tx1"/>
                </a:solidFill>
                <a:effectLst/>
                <a:latin typeface="+mj-lt"/>
                <a:ea typeface="+mj-ea"/>
                <a:cs typeface="+mj-cs"/>
              </a:rPr>
              <a:t>– </a:t>
            </a:r>
            <a:r>
              <a:rPr lang="en-US" sz="4000" baseline="0"/>
              <a:t>Types of products</a:t>
            </a:r>
            <a:endParaRPr lang="en-US" sz="4000"/>
          </a:p>
        </p:txBody>
      </p:sp>
      <p:sp>
        <p:nvSpPr>
          <p:cNvPr id="4" name="Content Placeholder 3">
            <a:extLst>
              <a:ext uri="{FF2B5EF4-FFF2-40B4-BE49-F238E27FC236}">
                <a16:creationId xmlns:a16="http://schemas.microsoft.com/office/drawing/2014/main" id="{D836C7EB-5DA9-C248-C3FC-D29F7ADC48FC}"/>
              </a:ext>
            </a:extLst>
          </p:cNvPr>
          <p:cNvSpPr>
            <a:spLocks noGrp="1"/>
          </p:cNvSpPr>
          <p:nvPr>
            <p:ph idx="1"/>
          </p:nvPr>
        </p:nvSpPr>
        <p:spPr/>
        <p:txBody>
          <a:bodyPr/>
          <a:lstStyle/>
          <a:p>
            <a:r>
              <a:rPr lang="en-US"/>
              <a:t>1.2.2 selects the method of production (EAF, BF/BOF, Downstream)</a:t>
            </a:r>
          </a:p>
          <a:p>
            <a:r>
              <a:rPr lang="en-US"/>
              <a:t>1.2.3 selects the steel products and production inputs produced at your facility</a:t>
            </a:r>
          </a:p>
          <a:p>
            <a:endParaRPr lang="en-US"/>
          </a:p>
          <a:p>
            <a:pPr marL="0" indent="0">
              <a:buNone/>
            </a:pPr>
            <a:r>
              <a:rPr lang="en-US" b="1"/>
              <a:t>These questions will set up the skip logic that will tailor the rest of the questions you receive throughout.</a:t>
            </a:r>
          </a:p>
        </p:txBody>
      </p:sp>
      <p:sp>
        <p:nvSpPr>
          <p:cNvPr id="3" name="Slide Number Placeholder 2">
            <a:extLst>
              <a:ext uri="{FF2B5EF4-FFF2-40B4-BE49-F238E27FC236}">
                <a16:creationId xmlns:a16="http://schemas.microsoft.com/office/drawing/2014/main" id="{66262F8C-A7D3-A389-0031-DA3CE1DFE61F}"/>
              </a:ext>
            </a:extLst>
          </p:cNvPr>
          <p:cNvSpPr>
            <a:spLocks noGrp="1"/>
          </p:cNvSpPr>
          <p:nvPr>
            <p:ph type="sldNum" sz="quarter" idx="12"/>
          </p:nvPr>
        </p:nvSpPr>
        <p:spPr/>
        <p:txBody>
          <a:bodyPr/>
          <a:lstStyle/>
          <a:p>
            <a:fld id="{330EA680-D336-4FF7-8B7A-9848BB0A1C32}" type="slidenum">
              <a:rPr lang="en-US" smtClean="0"/>
              <a:t>20</a:t>
            </a:fld>
            <a:endParaRPr lang="en-US"/>
          </a:p>
        </p:txBody>
      </p:sp>
      <p:pic>
        <p:nvPicPr>
          <p:cNvPr id="5" name="Picture 4" descr="P1#y1">
            <a:extLst>
              <a:ext uri="{FF2B5EF4-FFF2-40B4-BE49-F238E27FC236}">
                <a16:creationId xmlns:a16="http://schemas.microsoft.com/office/drawing/2014/main" id="{32E6E3E1-4264-7CC8-F9C5-F55D22F1DB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78177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1594-E96F-704E-09E6-C6C3E1B4C890}"/>
              </a:ext>
            </a:extLst>
          </p:cNvPr>
          <p:cNvSpPr>
            <a:spLocks noGrp="1"/>
          </p:cNvSpPr>
          <p:nvPr>
            <p:ph type="title"/>
          </p:nvPr>
        </p:nvSpPr>
        <p:spPr>
          <a:xfrm>
            <a:off x="838200" y="271991"/>
            <a:ext cx="10515600" cy="1325563"/>
          </a:xfrm>
        </p:spPr>
        <p:txBody>
          <a:bodyPr>
            <a:normAutofit/>
          </a:bodyPr>
          <a:lstStyle/>
          <a:p>
            <a:r>
              <a:rPr lang="en-US" sz="4000" dirty="0"/>
              <a:t>Section 1</a:t>
            </a:r>
            <a:r>
              <a:rPr lang="en-US" sz="4000" baseline="0" dirty="0"/>
              <a:t> </a:t>
            </a:r>
            <a:r>
              <a:rPr lang="en-US" sz="4000" kern="1200" dirty="0">
                <a:solidFill>
                  <a:schemeClr val="tx1"/>
                </a:solidFill>
                <a:effectLst/>
                <a:latin typeface="+mj-lt"/>
                <a:ea typeface="+mj-ea"/>
                <a:cs typeface="+mj-cs"/>
              </a:rPr>
              <a:t>– </a:t>
            </a:r>
            <a:r>
              <a:rPr lang="en-US" sz="4000" baseline="0" dirty="0"/>
              <a:t>Units</a:t>
            </a:r>
            <a:endParaRPr lang="en-US" sz="4000" dirty="0"/>
          </a:p>
        </p:txBody>
      </p:sp>
      <p:pic>
        <p:nvPicPr>
          <p:cNvPr id="5" name="Picture 4">
            <a:extLst>
              <a:ext uri="{FF2B5EF4-FFF2-40B4-BE49-F238E27FC236}">
                <a16:creationId xmlns:a16="http://schemas.microsoft.com/office/drawing/2014/main" id="{CC587E47-A3D0-9FBD-E55F-6CB8486B37CB}"/>
              </a:ext>
            </a:extLst>
          </p:cNvPr>
          <p:cNvPicPr>
            <a:picLocks noChangeAspect="1"/>
          </p:cNvPicPr>
          <p:nvPr/>
        </p:nvPicPr>
        <p:blipFill rotWithShape="1">
          <a:blip r:embed="rId3"/>
          <a:srcRect l="5255" t="17437" r="8872"/>
          <a:stretch/>
        </p:blipFill>
        <p:spPr>
          <a:xfrm>
            <a:off x="838200" y="1411941"/>
            <a:ext cx="3169024" cy="5229726"/>
          </a:xfrm>
          <a:prstGeom prst="rect">
            <a:avLst/>
          </a:prstGeom>
        </p:spPr>
      </p:pic>
      <p:sp>
        <p:nvSpPr>
          <p:cNvPr id="6" name="TextBox 5">
            <a:extLst>
              <a:ext uri="{FF2B5EF4-FFF2-40B4-BE49-F238E27FC236}">
                <a16:creationId xmlns:a16="http://schemas.microsoft.com/office/drawing/2014/main" id="{3D36AA2D-6F09-9268-D104-33B1BBA9F959}"/>
              </a:ext>
            </a:extLst>
          </p:cNvPr>
          <p:cNvSpPr txBox="1"/>
          <p:nvPr/>
        </p:nvSpPr>
        <p:spPr>
          <a:xfrm>
            <a:off x="4612341" y="1896035"/>
            <a:ext cx="6400800" cy="2862322"/>
          </a:xfrm>
          <a:prstGeom prst="rect">
            <a:avLst/>
          </a:prstGeom>
          <a:noFill/>
        </p:spPr>
        <p:txBody>
          <a:bodyPr wrap="square" rtlCol="0">
            <a:spAutoFit/>
          </a:bodyPr>
          <a:lstStyle/>
          <a:p>
            <a:r>
              <a:rPr lang="en-US" sz="3600"/>
              <a:t>The survey does not accept pounds or kilograms, you must convert to either metric tons or short tons for the duration of the survey.</a:t>
            </a:r>
          </a:p>
        </p:txBody>
      </p:sp>
      <p:sp>
        <p:nvSpPr>
          <p:cNvPr id="3" name="Slide Number Placeholder 2">
            <a:extLst>
              <a:ext uri="{FF2B5EF4-FFF2-40B4-BE49-F238E27FC236}">
                <a16:creationId xmlns:a16="http://schemas.microsoft.com/office/drawing/2014/main" id="{66262F8C-A7D3-A389-0031-DA3CE1DFE61F}"/>
              </a:ext>
            </a:extLst>
          </p:cNvPr>
          <p:cNvSpPr>
            <a:spLocks noGrp="1"/>
          </p:cNvSpPr>
          <p:nvPr>
            <p:ph type="sldNum" sz="quarter" idx="12"/>
          </p:nvPr>
        </p:nvSpPr>
        <p:spPr/>
        <p:txBody>
          <a:bodyPr/>
          <a:lstStyle/>
          <a:p>
            <a:fld id="{330EA680-D336-4FF7-8B7A-9848BB0A1C32}" type="slidenum">
              <a:rPr lang="en-US" smtClean="0"/>
              <a:t>21</a:t>
            </a:fld>
            <a:endParaRPr lang="en-US"/>
          </a:p>
        </p:txBody>
      </p:sp>
      <p:pic>
        <p:nvPicPr>
          <p:cNvPr id="4" name="Picture 3" descr="P1#y1">
            <a:extLst>
              <a:ext uri="{FF2B5EF4-FFF2-40B4-BE49-F238E27FC236}">
                <a16:creationId xmlns:a16="http://schemas.microsoft.com/office/drawing/2014/main" id="{BF750B0C-BDD6-67D1-E52F-67DA34F549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80208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0"/>
            <a:ext cx="10515600" cy="1325563"/>
          </a:xfrm>
        </p:spPr>
        <p:txBody>
          <a:bodyPr>
            <a:normAutofit/>
          </a:bodyPr>
          <a:lstStyle/>
          <a:p>
            <a:r>
              <a:rPr lang="en-US" sz="4000"/>
              <a:t>Section 2 – U.S. Production</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22</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1834287" y="3987187"/>
            <a:ext cx="5701553" cy="1617263"/>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7BBF1A5D-AC6D-9690-3B2D-AA695EBAECF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2830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232250"/>
            <a:ext cx="10515600" cy="1325563"/>
          </a:xfrm>
        </p:spPr>
        <p:txBody>
          <a:bodyPr>
            <a:normAutofit/>
          </a:bodyPr>
          <a:lstStyle/>
          <a:p>
            <a:r>
              <a:rPr lang="en-US" sz="4000"/>
              <a:t>Section 2 – U.S. Production</a:t>
            </a:r>
          </a:p>
        </p:txBody>
      </p:sp>
      <p:pic>
        <p:nvPicPr>
          <p:cNvPr id="9" name="Picture 8">
            <a:extLst>
              <a:ext uri="{FF2B5EF4-FFF2-40B4-BE49-F238E27FC236}">
                <a16:creationId xmlns:a16="http://schemas.microsoft.com/office/drawing/2014/main" id="{5A48EEE0-4104-0E62-D053-A6151B633A7F}"/>
              </a:ext>
            </a:extLst>
          </p:cNvPr>
          <p:cNvPicPr>
            <a:picLocks noChangeAspect="1"/>
          </p:cNvPicPr>
          <p:nvPr/>
        </p:nvPicPr>
        <p:blipFill>
          <a:blip r:embed="rId3"/>
          <a:stretch>
            <a:fillRect/>
          </a:stretch>
        </p:blipFill>
        <p:spPr>
          <a:xfrm>
            <a:off x="685045" y="1304532"/>
            <a:ext cx="10821910" cy="5020376"/>
          </a:xfrm>
          <a:prstGeom prst="rect">
            <a:avLst/>
          </a:prstGeom>
        </p:spPr>
      </p:pic>
      <p:sp>
        <p:nvSpPr>
          <p:cNvPr id="3" name="Slide Number Placeholder 2">
            <a:extLst>
              <a:ext uri="{FF2B5EF4-FFF2-40B4-BE49-F238E27FC236}">
                <a16:creationId xmlns:a16="http://schemas.microsoft.com/office/drawing/2014/main" id="{E55D6002-76C9-D38E-847A-282A3D13B5CC}"/>
              </a:ext>
            </a:extLst>
          </p:cNvPr>
          <p:cNvSpPr>
            <a:spLocks noGrp="1"/>
          </p:cNvSpPr>
          <p:nvPr>
            <p:ph type="sldNum" sz="quarter" idx="12"/>
          </p:nvPr>
        </p:nvSpPr>
        <p:spPr/>
        <p:txBody>
          <a:bodyPr/>
          <a:lstStyle/>
          <a:p>
            <a:fld id="{330EA680-D336-4FF7-8B7A-9848BB0A1C32}" type="slidenum">
              <a:rPr lang="en-US" smtClean="0"/>
              <a:t>23</a:t>
            </a:fld>
            <a:endParaRPr lang="en-US"/>
          </a:p>
        </p:txBody>
      </p:sp>
      <p:pic>
        <p:nvPicPr>
          <p:cNvPr id="4" name="Picture 3" descr="P1#y1">
            <a:extLst>
              <a:ext uri="{FF2B5EF4-FFF2-40B4-BE49-F238E27FC236}">
                <a16:creationId xmlns:a16="http://schemas.microsoft.com/office/drawing/2014/main" id="{EB02FBD5-A0F4-70BE-8F3A-98C7A95881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431208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27005"/>
            <a:ext cx="10515600" cy="1325563"/>
          </a:xfrm>
        </p:spPr>
        <p:txBody>
          <a:bodyPr>
            <a:normAutofit/>
          </a:bodyPr>
          <a:lstStyle/>
          <a:p>
            <a:r>
              <a:rPr lang="en-US" sz="4000"/>
              <a:t>Section 3 – Fuel Combustion and Energy </a:t>
            </a:r>
            <a:br>
              <a:rPr lang="en-US" sz="4000"/>
            </a:br>
            <a:r>
              <a:rPr lang="en-US" sz="4000"/>
              <a:t>Allocation</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271226" y="2164984"/>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C517659B-238E-B6D5-1D8D-5771560948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02020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sp>
        <p:nvSpPr>
          <p:cNvPr id="11" name="Content Placeholder 10">
            <a:extLst>
              <a:ext uri="{FF2B5EF4-FFF2-40B4-BE49-F238E27FC236}">
                <a16:creationId xmlns:a16="http://schemas.microsoft.com/office/drawing/2014/main" id="{CDB3DA56-9876-94DF-4675-89C786348583}"/>
              </a:ext>
            </a:extLst>
          </p:cNvPr>
          <p:cNvSpPr>
            <a:spLocks noGrp="1"/>
          </p:cNvSpPr>
          <p:nvPr>
            <p:ph idx="1"/>
          </p:nvPr>
        </p:nvSpPr>
        <p:spPr>
          <a:xfrm>
            <a:off x="838200" y="2082072"/>
            <a:ext cx="10515600" cy="2132864"/>
          </a:xfrm>
        </p:spPr>
        <p:txBody>
          <a:bodyPr/>
          <a:lstStyle/>
          <a:p>
            <a:r>
              <a:rPr lang="en-US" dirty="0"/>
              <a:t>Please be mindful of scale of units!</a:t>
            </a:r>
          </a:p>
        </p:txBody>
      </p:sp>
      <p:sp>
        <p:nvSpPr>
          <p:cNvPr id="3" name="Slide Number Placeholder 2">
            <a:extLst>
              <a:ext uri="{FF2B5EF4-FFF2-40B4-BE49-F238E27FC236}">
                <a16:creationId xmlns:a16="http://schemas.microsoft.com/office/drawing/2014/main" id="{C81D2C42-758A-291A-4525-AC449A07C41E}"/>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4" name="Picture 3" descr="P1#y1">
            <a:extLst>
              <a:ext uri="{FF2B5EF4-FFF2-40B4-BE49-F238E27FC236}">
                <a16:creationId xmlns:a16="http://schemas.microsoft.com/office/drawing/2014/main" id="{E1E5EE0F-2036-71A4-A6FB-6475F39A57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9" name="Picture 8">
            <a:extLst>
              <a:ext uri="{FF2B5EF4-FFF2-40B4-BE49-F238E27FC236}">
                <a16:creationId xmlns:a16="http://schemas.microsoft.com/office/drawing/2014/main" id="{317BC9DE-3288-E69A-087A-3AB768F73D63}"/>
              </a:ext>
            </a:extLst>
          </p:cNvPr>
          <p:cNvPicPr>
            <a:picLocks noChangeAspect="1"/>
          </p:cNvPicPr>
          <p:nvPr/>
        </p:nvPicPr>
        <p:blipFill>
          <a:blip r:embed="rId4"/>
          <a:stretch>
            <a:fillRect/>
          </a:stretch>
        </p:blipFill>
        <p:spPr>
          <a:xfrm>
            <a:off x="836827" y="2843652"/>
            <a:ext cx="10744200" cy="2466975"/>
          </a:xfrm>
          <a:prstGeom prst="rect">
            <a:avLst/>
          </a:prstGeom>
        </p:spPr>
      </p:pic>
    </p:spTree>
    <p:extLst>
      <p:ext uri="{BB962C8B-B14F-4D97-AF65-F5344CB8AC3E}">
        <p14:creationId xmlns:p14="http://schemas.microsoft.com/office/powerpoint/2010/main" val="250040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sp>
        <p:nvSpPr>
          <p:cNvPr id="3" name="Slide Number Placeholder 2">
            <a:extLst>
              <a:ext uri="{FF2B5EF4-FFF2-40B4-BE49-F238E27FC236}">
                <a16:creationId xmlns:a16="http://schemas.microsoft.com/office/drawing/2014/main" id="{C81D2C42-758A-291A-4525-AC449A07C41E}"/>
              </a:ext>
            </a:extLst>
          </p:cNvPr>
          <p:cNvSpPr>
            <a:spLocks noGrp="1"/>
          </p:cNvSpPr>
          <p:nvPr>
            <p:ph type="sldNum" sz="quarter" idx="12"/>
          </p:nvPr>
        </p:nvSpPr>
        <p:spPr/>
        <p:txBody>
          <a:bodyPr/>
          <a:lstStyle/>
          <a:p>
            <a:fld id="{330EA680-D336-4FF7-8B7A-9848BB0A1C32}" type="slidenum">
              <a:rPr lang="en-US" smtClean="0"/>
              <a:t>26</a:t>
            </a:fld>
            <a:endParaRPr lang="en-US"/>
          </a:p>
        </p:txBody>
      </p:sp>
      <p:pic>
        <p:nvPicPr>
          <p:cNvPr id="4" name="Picture 3" descr="P1#y1">
            <a:extLst>
              <a:ext uri="{FF2B5EF4-FFF2-40B4-BE49-F238E27FC236}">
                <a16:creationId xmlns:a16="http://schemas.microsoft.com/office/drawing/2014/main" id="{E1E5EE0F-2036-71A4-A6FB-6475F39A57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60D49B5B-164C-DC59-A26E-16318BAD15EC}"/>
              </a:ext>
            </a:extLst>
          </p:cNvPr>
          <p:cNvPicPr>
            <a:picLocks noChangeAspect="1"/>
          </p:cNvPicPr>
          <p:nvPr/>
        </p:nvPicPr>
        <p:blipFill>
          <a:blip r:embed="rId4"/>
          <a:stretch>
            <a:fillRect/>
          </a:stretch>
        </p:blipFill>
        <p:spPr>
          <a:xfrm>
            <a:off x="349049" y="2220559"/>
            <a:ext cx="11231978" cy="2416881"/>
          </a:xfrm>
          <a:prstGeom prst="rect">
            <a:avLst/>
          </a:prstGeom>
        </p:spPr>
      </p:pic>
    </p:spTree>
    <p:extLst>
      <p:ext uri="{BB962C8B-B14F-4D97-AF65-F5344CB8AC3E}">
        <p14:creationId xmlns:p14="http://schemas.microsoft.com/office/powerpoint/2010/main" val="242586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pic>
        <p:nvPicPr>
          <p:cNvPr id="7" name="Content Placeholder 6">
            <a:extLst>
              <a:ext uri="{FF2B5EF4-FFF2-40B4-BE49-F238E27FC236}">
                <a16:creationId xmlns:a16="http://schemas.microsoft.com/office/drawing/2014/main" id="{7B5B581F-DE38-5A3C-7696-BB102F623CF1}"/>
              </a:ext>
            </a:extLst>
          </p:cNvPr>
          <p:cNvPicPr>
            <a:picLocks noGrp="1" noChangeAspect="1"/>
          </p:cNvPicPr>
          <p:nvPr>
            <p:ph idx="1"/>
          </p:nvPr>
        </p:nvPicPr>
        <p:blipFill rotWithShape="1">
          <a:blip r:embed="rId3"/>
          <a:srcRect l="7501" t="20209" r="6726"/>
          <a:stretch/>
        </p:blipFill>
        <p:spPr>
          <a:xfrm>
            <a:off x="2353235" y="2447365"/>
            <a:ext cx="3267635" cy="2818892"/>
          </a:xfrm>
        </p:spPr>
      </p:pic>
      <p:pic>
        <p:nvPicPr>
          <p:cNvPr id="9" name="Picture 8">
            <a:extLst>
              <a:ext uri="{FF2B5EF4-FFF2-40B4-BE49-F238E27FC236}">
                <a16:creationId xmlns:a16="http://schemas.microsoft.com/office/drawing/2014/main" id="{E2E0A569-2D9D-5FA1-EA25-56F195328C90}"/>
              </a:ext>
            </a:extLst>
          </p:cNvPr>
          <p:cNvPicPr>
            <a:picLocks noChangeAspect="1"/>
          </p:cNvPicPr>
          <p:nvPr/>
        </p:nvPicPr>
        <p:blipFill rotWithShape="1">
          <a:blip r:embed="rId4"/>
          <a:srcRect l="5312" t="9740" r="5748" b="5050"/>
          <a:stretch/>
        </p:blipFill>
        <p:spPr>
          <a:xfrm>
            <a:off x="6571131" y="1129197"/>
            <a:ext cx="2626657" cy="5363678"/>
          </a:xfrm>
          <a:prstGeom prst="rect">
            <a:avLst/>
          </a:prstGeom>
        </p:spPr>
      </p:pic>
      <p:sp>
        <p:nvSpPr>
          <p:cNvPr id="3" name="Slide Number Placeholder 2">
            <a:extLst>
              <a:ext uri="{FF2B5EF4-FFF2-40B4-BE49-F238E27FC236}">
                <a16:creationId xmlns:a16="http://schemas.microsoft.com/office/drawing/2014/main" id="{D9CE1FA0-DA04-6345-0FA4-91D352370FD8}"/>
              </a:ext>
            </a:extLst>
          </p:cNvPr>
          <p:cNvSpPr>
            <a:spLocks noGrp="1"/>
          </p:cNvSpPr>
          <p:nvPr>
            <p:ph type="sldNum" sz="quarter" idx="12"/>
          </p:nvPr>
        </p:nvSpPr>
        <p:spPr/>
        <p:txBody>
          <a:bodyPr/>
          <a:lstStyle/>
          <a:p>
            <a:fld id="{330EA680-D336-4FF7-8B7A-9848BB0A1C32}" type="slidenum">
              <a:rPr lang="en-US" smtClean="0"/>
              <a:t>27</a:t>
            </a:fld>
            <a:endParaRPr lang="en-US"/>
          </a:p>
        </p:txBody>
      </p:sp>
      <p:pic>
        <p:nvPicPr>
          <p:cNvPr id="4" name="Picture 3" descr="P1#y1">
            <a:extLst>
              <a:ext uri="{FF2B5EF4-FFF2-40B4-BE49-F238E27FC236}">
                <a16:creationId xmlns:a16="http://schemas.microsoft.com/office/drawing/2014/main" id="{B08981FC-C9CF-B1CC-86F5-8F8FDD2672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72153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pic>
        <p:nvPicPr>
          <p:cNvPr id="6" name="Picture 5">
            <a:extLst>
              <a:ext uri="{FF2B5EF4-FFF2-40B4-BE49-F238E27FC236}">
                <a16:creationId xmlns:a16="http://schemas.microsoft.com/office/drawing/2014/main" id="{E10D36FB-5CD4-4ED8-513E-7F42F6C64D13}"/>
              </a:ext>
            </a:extLst>
          </p:cNvPr>
          <p:cNvPicPr>
            <a:picLocks noChangeAspect="1"/>
          </p:cNvPicPr>
          <p:nvPr/>
        </p:nvPicPr>
        <p:blipFill>
          <a:blip r:embed="rId3"/>
          <a:stretch>
            <a:fillRect/>
          </a:stretch>
        </p:blipFill>
        <p:spPr>
          <a:xfrm>
            <a:off x="657225" y="1802581"/>
            <a:ext cx="10877550" cy="971550"/>
          </a:xfrm>
          <a:prstGeom prst="rect">
            <a:avLst/>
          </a:prstGeom>
        </p:spPr>
      </p:pic>
      <p:pic>
        <p:nvPicPr>
          <p:cNvPr id="10" name="Picture 9">
            <a:extLst>
              <a:ext uri="{FF2B5EF4-FFF2-40B4-BE49-F238E27FC236}">
                <a16:creationId xmlns:a16="http://schemas.microsoft.com/office/drawing/2014/main" id="{4ABCDA1C-33D7-36BA-F615-3C9897B26F08}"/>
              </a:ext>
            </a:extLst>
          </p:cNvPr>
          <p:cNvPicPr>
            <a:picLocks noChangeAspect="1"/>
          </p:cNvPicPr>
          <p:nvPr/>
        </p:nvPicPr>
        <p:blipFill>
          <a:blip r:embed="rId4"/>
          <a:stretch>
            <a:fillRect/>
          </a:stretch>
        </p:blipFill>
        <p:spPr>
          <a:xfrm>
            <a:off x="657225" y="3074220"/>
            <a:ext cx="11058525" cy="2019300"/>
          </a:xfrm>
          <a:prstGeom prst="rect">
            <a:avLst/>
          </a:prstGeom>
        </p:spPr>
      </p:pic>
      <p:pic>
        <p:nvPicPr>
          <p:cNvPr id="14" name="Picture 13">
            <a:extLst>
              <a:ext uri="{FF2B5EF4-FFF2-40B4-BE49-F238E27FC236}">
                <a16:creationId xmlns:a16="http://schemas.microsoft.com/office/drawing/2014/main" id="{5F1B5F65-2FF7-1B75-3330-0E6557EF2512}"/>
              </a:ext>
            </a:extLst>
          </p:cNvPr>
          <p:cNvPicPr>
            <a:picLocks noChangeAspect="1"/>
          </p:cNvPicPr>
          <p:nvPr/>
        </p:nvPicPr>
        <p:blipFill>
          <a:blip r:embed="rId5"/>
          <a:stretch>
            <a:fillRect/>
          </a:stretch>
        </p:blipFill>
        <p:spPr>
          <a:xfrm>
            <a:off x="8670822" y="4641134"/>
            <a:ext cx="2400300" cy="752475"/>
          </a:xfrm>
          <a:prstGeom prst="rect">
            <a:avLst/>
          </a:prstGeom>
        </p:spPr>
      </p:pic>
      <p:sp>
        <p:nvSpPr>
          <p:cNvPr id="3" name="Slide Number Placeholder 2">
            <a:extLst>
              <a:ext uri="{FF2B5EF4-FFF2-40B4-BE49-F238E27FC236}">
                <a16:creationId xmlns:a16="http://schemas.microsoft.com/office/drawing/2014/main" id="{BDEF960E-86B5-9A25-7BAD-A10DA2B42186}"/>
              </a:ext>
            </a:extLst>
          </p:cNvPr>
          <p:cNvSpPr>
            <a:spLocks noGrp="1"/>
          </p:cNvSpPr>
          <p:nvPr>
            <p:ph type="sldNum" sz="quarter" idx="12"/>
          </p:nvPr>
        </p:nvSpPr>
        <p:spPr/>
        <p:txBody>
          <a:bodyPr/>
          <a:lstStyle/>
          <a:p>
            <a:fld id="{330EA680-D336-4FF7-8B7A-9848BB0A1C32}" type="slidenum">
              <a:rPr lang="en-US" smtClean="0"/>
              <a:t>28</a:t>
            </a:fld>
            <a:endParaRPr lang="en-US"/>
          </a:p>
        </p:txBody>
      </p:sp>
      <p:pic>
        <p:nvPicPr>
          <p:cNvPr id="4" name="Picture 3" descr="P1#y1">
            <a:extLst>
              <a:ext uri="{FF2B5EF4-FFF2-40B4-BE49-F238E27FC236}">
                <a16:creationId xmlns:a16="http://schemas.microsoft.com/office/drawing/2014/main" id="{6DA8EB91-037C-D661-9C52-574B2EA79A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B2F4C866-1F75-68C1-934D-235BB0FBFC99}"/>
              </a:ext>
            </a:extLst>
          </p:cNvPr>
          <p:cNvPicPr>
            <a:picLocks noChangeAspect="1"/>
          </p:cNvPicPr>
          <p:nvPr/>
        </p:nvPicPr>
        <p:blipFill rotWithShape="1">
          <a:blip r:embed="rId7"/>
          <a:srcRect l="3328" r="39138"/>
          <a:stretch/>
        </p:blipFill>
        <p:spPr>
          <a:xfrm>
            <a:off x="560977" y="5393609"/>
            <a:ext cx="7952897" cy="1145303"/>
          </a:xfrm>
          <a:prstGeom prst="rect">
            <a:avLst/>
          </a:prstGeom>
        </p:spPr>
      </p:pic>
      <p:pic>
        <p:nvPicPr>
          <p:cNvPr id="8" name="Picture 7">
            <a:extLst>
              <a:ext uri="{FF2B5EF4-FFF2-40B4-BE49-F238E27FC236}">
                <a16:creationId xmlns:a16="http://schemas.microsoft.com/office/drawing/2014/main" id="{9B56AAB9-8E3C-07CD-59EA-9D2D883338CD}"/>
              </a:ext>
            </a:extLst>
          </p:cNvPr>
          <p:cNvPicPr>
            <a:picLocks noChangeAspect="1"/>
          </p:cNvPicPr>
          <p:nvPr/>
        </p:nvPicPr>
        <p:blipFill rotWithShape="1">
          <a:blip r:embed="rId7"/>
          <a:srcRect l="81789" b="5594"/>
          <a:stretch/>
        </p:blipFill>
        <p:spPr>
          <a:xfrm>
            <a:off x="8513874" y="5325740"/>
            <a:ext cx="2666346" cy="1145303"/>
          </a:xfrm>
          <a:prstGeom prst="rect">
            <a:avLst/>
          </a:prstGeom>
        </p:spPr>
      </p:pic>
    </p:spTree>
    <p:extLst>
      <p:ext uri="{BB962C8B-B14F-4D97-AF65-F5344CB8AC3E}">
        <p14:creationId xmlns:p14="http://schemas.microsoft.com/office/powerpoint/2010/main" val="326008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69334"/>
            <a:ext cx="10515600" cy="1325563"/>
          </a:xfrm>
        </p:spPr>
        <p:txBody>
          <a:bodyPr>
            <a:normAutofit/>
          </a:bodyPr>
          <a:lstStyle/>
          <a:p>
            <a:r>
              <a:rPr lang="en-US" sz="4000" dirty="0"/>
              <a:t>Section 4 – Purchased Energy </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29</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3321568" y="2089058"/>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F80B1301-F546-8882-D7C2-2DD32B5E05B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38919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9903-579E-6A69-41A5-7A4644E4C467}"/>
              </a:ext>
            </a:extLst>
          </p:cNvPr>
          <p:cNvSpPr>
            <a:spLocks noGrp="1"/>
          </p:cNvSpPr>
          <p:nvPr>
            <p:ph type="title"/>
          </p:nvPr>
        </p:nvSpPr>
        <p:spPr>
          <a:xfrm>
            <a:off x="838200" y="365125"/>
            <a:ext cx="10515600" cy="1059815"/>
          </a:xfrm>
        </p:spPr>
        <p:txBody>
          <a:bodyPr/>
          <a:lstStyle/>
          <a:p>
            <a:r>
              <a:rPr lang="en-US" sz="4000"/>
              <a:t>Agenda</a:t>
            </a:r>
            <a:endParaRPr lang="en-US"/>
          </a:p>
        </p:txBody>
      </p:sp>
      <p:sp>
        <p:nvSpPr>
          <p:cNvPr id="3" name="Content Placeholder 2">
            <a:extLst>
              <a:ext uri="{FF2B5EF4-FFF2-40B4-BE49-F238E27FC236}">
                <a16:creationId xmlns:a16="http://schemas.microsoft.com/office/drawing/2014/main" id="{6C7F28A6-F051-5CCF-B4A9-3015C5BF9B94}"/>
              </a:ext>
            </a:extLst>
          </p:cNvPr>
          <p:cNvSpPr>
            <a:spLocks noGrp="1"/>
          </p:cNvSpPr>
          <p:nvPr>
            <p:ph idx="1"/>
          </p:nvPr>
        </p:nvSpPr>
        <p:spPr>
          <a:xfrm>
            <a:off x="838200" y="1559859"/>
            <a:ext cx="10515600" cy="4617104"/>
          </a:xfrm>
        </p:spPr>
        <p:txBody>
          <a:bodyPr>
            <a:normAutofit fontScale="92500" lnSpcReduction="20000"/>
          </a:bodyPr>
          <a:lstStyle/>
          <a:p>
            <a:pPr>
              <a:spcAft>
                <a:spcPts val="1200"/>
              </a:spcAft>
            </a:pPr>
            <a:r>
              <a:rPr lang="en-US" dirty="0"/>
              <a:t>Background on the USITC and the survey</a:t>
            </a:r>
          </a:p>
          <a:p>
            <a:pPr>
              <a:spcAft>
                <a:spcPts val="1200"/>
              </a:spcAft>
            </a:pPr>
            <a:r>
              <a:rPr lang="en-US" dirty="0"/>
              <a:t>USITC’s approach to data collection and analysis for this investigation</a:t>
            </a:r>
          </a:p>
          <a:p>
            <a:pPr>
              <a:spcAft>
                <a:spcPts val="1200"/>
              </a:spcAft>
            </a:pPr>
            <a:r>
              <a:rPr lang="en-US" dirty="0"/>
              <a:t>Tips for accessing, navigating, and completing the questionnaire</a:t>
            </a:r>
          </a:p>
          <a:p>
            <a:pPr>
              <a:spcAft>
                <a:spcPts val="1200"/>
              </a:spcAft>
            </a:pPr>
            <a:r>
              <a:rPr lang="en-US" dirty="0"/>
              <a:t>Understanding terminology and how this questionnaire applies to my firm</a:t>
            </a:r>
          </a:p>
          <a:p>
            <a:pPr>
              <a:spcAft>
                <a:spcPts val="1200"/>
              </a:spcAft>
            </a:pPr>
            <a:r>
              <a:rPr lang="en-US" dirty="0"/>
              <a:t>Content of the facility-level questionnaire</a:t>
            </a:r>
          </a:p>
          <a:p>
            <a:pPr>
              <a:spcAft>
                <a:spcPts val="1200"/>
              </a:spcAft>
            </a:pPr>
            <a:r>
              <a:rPr lang="en-US" dirty="0"/>
              <a:t>Example questionnaire structure for different types of firms</a:t>
            </a:r>
          </a:p>
          <a:p>
            <a:pPr>
              <a:spcAft>
                <a:spcPts val="1200"/>
              </a:spcAft>
            </a:pPr>
            <a:r>
              <a:rPr lang="en-US" dirty="0"/>
              <a:t>Other resources for completing the questionnaire</a:t>
            </a:r>
          </a:p>
          <a:p>
            <a:pPr>
              <a:spcAft>
                <a:spcPts val="1200"/>
              </a:spcAft>
            </a:pPr>
            <a:r>
              <a:rPr lang="en-US" dirty="0"/>
              <a:t>Q &amp; A</a:t>
            </a:r>
          </a:p>
          <a:p>
            <a:endParaRPr lang="en-US" dirty="0"/>
          </a:p>
        </p:txBody>
      </p:sp>
      <p:sp>
        <p:nvSpPr>
          <p:cNvPr id="4" name="Slide Number Placeholder 3">
            <a:extLst>
              <a:ext uri="{FF2B5EF4-FFF2-40B4-BE49-F238E27FC236}">
                <a16:creationId xmlns:a16="http://schemas.microsoft.com/office/drawing/2014/main" id="{125A6262-AF1F-C5B8-5B7D-09E907DCE4CC}"/>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5" name="Picture 4" descr="P1#y1">
            <a:extLst>
              <a:ext uri="{FF2B5EF4-FFF2-40B4-BE49-F238E27FC236}">
                <a16:creationId xmlns:a16="http://schemas.microsoft.com/office/drawing/2014/main" id="{5F7EA386-BE77-7811-96BD-33B12DF490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5841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ADF5-583A-65CC-B9F2-6CE79C20BBB8}"/>
              </a:ext>
            </a:extLst>
          </p:cNvPr>
          <p:cNvSpPr>
            <a:spLocks noGrp="1"/>
          </p:cNvSpPr>
          <p:nvPr>
            <p:ph type="title"/>
          </p:nvPr>
        </p:nvSpPr>
        <p:spPr>
          <a:xfrm>
            <a:off x="838200" y="232250"/>
            <a:ext cx="10515600" cy="1325563"/>
          </a:xfrm>
        </p:spPr>
        <p:txBody>
          <a:bodyPr>
            <a:normAutofit/>
          </a:bodyPr>
          <a:lstStyle/>
          <a:p>
            <a:r>
              <a:rPr lang="en-US" sz="4000"/>
              <a:t>Section 4 – Purchased Energy </a:t>
            </a:r>
          </a:p>
        </p:txBody>
      </p:sp>
      <p:pic>
        <p:nvPicPr>
          <p:cNvPr id="6" name="Content Placeholder 5">
            <a:extLst>
              <a:ext uri="{FF2B5EF4-FFF2-40B4-BE49-F238E27FC236}">
                <a16:creationId xmlns:a16="http://schemas.microsoft.com/office/drawing/2014/main" id="{8FF6CC6A-AFAA-94A4-B301-4157470891C4}"/>
              </a:ext>
            </a:extLst>
          </p:cNvPr>
          <p:cNvPicPr>
            <a:picLocks noGrp="1" noChangeAspect="1"/>
          </p:cNvPicPr>
          <p:nvPr>
            <p:ph idx="1"/>
          </p:nvPr>
        </p:nvPicPr>
        <p:blipFill>
          <a:blip r:embed="rId3"/>
          <a:stretch>
            <a:fillRect/>
          </a:stretch>
        </p:blipFill>
        <p:spPr>
          <a:xfrm>
            <a:off x="838200" y="1923033"/>
            <a:ext cx="10515600" cy="1908622"/>
          </a:xfrm>
        </p:spPr>
      </p:pic>
      <p:sp>
        <p:nvSpPr>
          <p:cNvPr id="4" name="Slide Number Placeholder 3">
            <a:extLst>
              <a:ext uri="{FF2B5EF4-FFF2-40B4-BE49-F238E27FC236}">
                <a16:creationId xmlns:a16="http://schemas.microsoft.com/office/drawing/2014/main" id="{182DD48A-0203-EC13-F91E-CA78CD1ABC12}"/>
              </a:ext>
            </a:extLst>
          </p:cNvPr>
          <p:cNvSpPr>
            <a:spLocks noGrp="1"/>
          </p:cNvSpPr>
          <p:nvPr>
            <p:ph type="sldNum" sz="quarter" idx="12"/>
          </p:nvPr>
        </p:nvSpPr>
        <p:spPr/>
        <p:txBody>
          <a:bodyPr/>
          <a:lstStyle/>
          <a:p>
            <a:fld id="{330EA680-D336-4FF7-8B7A-9848BB0A1C32}" type="slidenum">
              <a:rPr lang="en-US" smtClean="0"/>
              <a:t>30</a:t>
            </a:fld>
            <a:endParaRPr lang="en-US"/>
          </a:p>
        </p:txBody>
      </p:sp>
      <p:pic>
        <p:nvPicPr>
          <p:cNvPr id="8" name="Picture 7">
            <a:extLst>
              <a:ext uri="{FF2B5EF4-FFF2-40B4-BE49-F238E27FC236}">
                <a16:creationId xmlns:a16="http://schemas.microsoft.com/office/drawing/2014/main" id="{4E0191FA-BF7D-F33E-8A74-3C4D3F010845}"/>
              </a:ext>
            </a:extLst>
          </p:cNvPr>
          <p:cNvPicPr>
            <a:picLocks noChangeAspect="1"/>
          </p:cNvPicPr>
          <p:nvPr/>
        </p:nvPicPr>
        <p:blipFill>
          <a:blip r:embed="rId4"/>
          <a:stretch>
            <a:fillRect/>
          </a:stretch>
        </p:blipFill>
        <p:spPr>
          <a:xfrm>
            <a:off x="838200" y="4031233"/>
            <a:ext cx="10736173" cy="1543265"/>
          </a:xfrm>
          <a:prstGeom prst="rect">
            <a:avLst/>
          </a:prstGeom>
        </p:spPr>
      </p:pic>
      <p:pic>
        <p:nvPicPr>
          <p:cNvPr id="3" name="Picture 2" descr="P1#y1">
            <a:extLst>
              <a:ext uri="{FF2B5EF4-FFF2-40B4-BE49-F238E27FC236}">
                <a16:creationId xmlns:a16="http://schemas.microsoft.com/office/drawing/2014/main" id="{20726002-CF38-7D10-CD86-C0B033DA2C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2932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199" y="232250"/>
            <a:ext cx="10515600" cy="1325563"/>
          </a:xfrm>
        </p:spPr>
        <p:txBody>
          <a:bodyPr>
            <a:normAutofit/>
          </a:bodyPr>
          <a:lstStyle/>
          <a:p>
            <a:r>
              <a:rPr lang="en-US" sz="4000"/>
              <a:t>Section 4 – Purchased Energy </a:t>
            </a:r>
          </a:p>
        </p:txBody>
      </p:sp>
      <p:pic>
        <p:nvPicPr>
          <p:cNvPr id="5" name="Picture 4">
            <a:extLst>
              <a:ext uri="{FF2B5EF4-FFF2-40B4-BE49-F238E27FC236}">
                <a16:creationId xmlns:a16="http://schemas.microsoft.com/office/drawing/2014/main" id="{92BC06B0-0065-C631-0D6B-FCE2A0F32D42}"/>
              </a:ext>
            </a:extLst>
          </p:cNvPr>
          <p:cNvPicPr>
            <a:picLocks noChangeAspect="1"/>
          </p:cNvPicPr>
          <p:nvPr/>
        </p:nvPicPr>
        <p:blipFill rotWithShape="1">
          <a:blip r:embed="rId3"/>
          <a:srcRect t="8824"/>
          <a:stretch/>
        </p:blipFill>
        <p:spPr>
          <a:xfrm>
            <a:off x="557212" y="1909481"/>
            <a:ext cx="11077575" cy="3960159"/>
          </a:xfrm>
          <a:prstGeom prst="rect">
            <a:avLst/>
          </a:prstGeom>
        </p:spPr>
      </p:pic>
      <p:sp>
        <p:nvSpPr>
          <p:cNvPr id="3" name="Slide Number Placeholder 2">
            <a:extLst>
              <a:ext uri="{FF2B5EF4-FFF2-40B4-BE49-F238E27FC236}">
                <a16:creationId xmlns:a16="http://schemas.microsoft.com/office/drawing/2014/main" id="{E334A246-0D4E-796B-8866-F7C2221358B5}"/>
              </a:ext>
            </a:extLst>
          </p:cNvPr>
          <p:cNvSpPr>
            <a:spLocks noGrp="1"/>
          </p:cNvSpPr>
          <p:nvPr>
            <p:ph type="sldNum" sz="quarter" idx="12"/>
          </p:nvPr>
        </p:nvSpPr>
        <p:spPr/>
        <p:txBody>
          <a:bodyPr/>
          <a:lstStyle/>
          <a:p>
            <a:fld id="{330EA680-D336-4FF7-8B7A-9848BB0A1C32}" type="slidenum">
              <a:rPr lang="en-US" smtClean="0"/>
              <a:t>31</a:t>
            </a:fld>
            <a:endParaRPr lang="en-US"/>
          </a:p>
        </p:txBody>
      </p:sp>
      <p:pic>
        <p:nvPicPr>
          <p:cNvPr id="4" name="Picture 3" descr="P1#y1">
            <a:extLst>
              <a:ext uri="{FF2B5EF4-FFF2-40B4-BE49-F238E27FC236}">
                <a16:creationId xmlns:a16="http://schemas.microsoft.com/office/drawing/2014/main" id="{F4FF4B87-BA3B-3098-6A11-AF448DB700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478142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200" y="232250"/>
            <a:ext cx="10515600" cy="1325563"/>
          </a:xfrm>
        </p:spPr>
        <p:txBody>
          <a:bodyPr>
            <a:normAutofit/>
          </a:bodyPr>
          <a:lstStyle/>
          <a:p>
            <a:r>
              <a:rPr lang="en-US" sz="4000"/>
              <a:t>Section 4 – Purchased Energy (uncommon) </a:t>
            </a:r>
          </a:p>
        </p:txBody>
      </p:sp>
      <p:pic>
        <p:nvPicPr>
          <p:cNvPr id="4" name="Picture 3">
            <a:extLst>
              <a:ext uri="{FF2B5EF4-FFF2-40B4-BE49-F238E27FC236}">
                <a16:creationId xmlns:a16="http://schemas.microsoft.com/office/drawing/2014/main" id="{AC5B31AE-5A18-ACFB-F9D2-E205B26874AE}"/>
              </a:ext>
            </a:extLst>
          </p:cNvPr>
          <p:cNvPicPr>
            <a:picLocks noChangeAspect="1"/>
          </p:cNvPicPr>
          <p:nvPr/>
        </p:nvPicPr>
        <p:blipFill>
          <a:blip r:embed="rId3"/>
          <a:stretch>
            <a:fillRect/>
          </a:stretch>
        </p:blipFill>
        <p:spPr>
          <a:xfrm>
            <a:off x="838200" y="1690688"/>
            <a:ext cx="8672232" cy="1653982"/>
          </a:xfrm>
          <a:prstGeom prst="rect">
            <a:avLst/>
          </a:prstGeom>
        </p:spPr>
      </p:pic>
      <p:pic>
        <p:nvPicPr>
          <p:cNvPr id="7" name="Picture 6">
            <a:extLst>
              <a:ext uri="{FF2B5EF4-FFF2-40B4-BE49-F238E27FC236}">
                <a16:creationId xmlns:a16="http://schemas.microsoft.com/office/drawing/2014/main" id="{E7166C23-233E-26A5-5705-E3FB5C2FA393}"/>
              </a:ext>
            </a:extLst>
          </p:cNvPr>
          <p:cNvPicPr>
            <a:picLocks noChangeAspect="1"/>
          </p:cNvPicPr>
          <p:nvPr/>
        </p:nvPicPr>
        <p:blipFill>
          <a:blip r:embed="rId4"/>
          <a:stretch>
            <a:fillRect/>
          </a:stretch>
        </p:blipFill>
        <p:spPr>
          <a:xfrm>
            <a:off x="954741" y="3344670"/>
            <a:ext cx="8077480" cy="3103490"/>
          </a:xfrm>
          <a:prstGeom prst="rect">
            <a:avLst/>
          </a:prstGeom>
        </p:spPr>
      </p:pic>
      <p:sp>
        <p:nvSpPr>
          <p:cNvPr id="3" name="Slide Number Placeholder 2">
            <a:extLst>
              <a:ext uri="{FF2B5EF4-FFF2-40B4-BE49-F238E27FC236}">
                <a16:creationId xmlns:a16="http://schemas.microsoft.com/office/drawing/2014/main" id="{16EF2D86-1FDA-A31F-5FFF-B7DFCB73157C}"/>
              </a:ext>
            </a:extLst>
          </p:cNvPr>
          <p:cNvSpPr>
            <a:spLocks noGrp="1"/>
          </p:cNvSpPr>
          <p:nvPr>
            <p:ph type="sldNum" sz="quarter" idx="12"/>
          </p:nvPr>
        </p:nvSpPr>
        <p:spPr/>
        <p:txBody>
          <a:bodyPr/>
          <a:lstStyle/>
          <a:p>
            <a:fld id="{330EA680-D336-4FF7-8B7A-9848BB0A1C32}" type="slidenum">
              <a:rPr lang="en-US" smtClean="0"/>
              <a:t>32</a:t>
            </a:fld>
            <a:endParaRPr lang="en-US"/>
          </a:p>
        </p:txBody>
      </p:sp>
      <p:pic>
        <p:nvPicPr>
          <p:cNvPr id="5" name="Picture 4" descr="P1#y1">
            <a:extLst>
              <a:ext uri="{FF2B5EF4-FFF2-40B4-BE49-F238E27FC236}">
                <a16:creationId xmlns:a16="http://schemas.microsoft.com/office/drawing/2014/main" id="{B0C089D1-D4A0-2705-BF2E-682EF5DF4A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50631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200" y="232250"/>
            <a:ext cx="10515600" cy="1325563"/>
          </a:xfrm>
        </p:spPr>
        <p:txBody>
          <a:bodyPr>
            <a:normAutofit/>
          </a:bodyPr>
          <a:lstStyle/>
          <a:p>
            <a:r>
              <a:rPr lang="en-US" sz="4000"/>
              <a:t>Section 4 – Purchased Energy (uncommon) </a:t>
            </a:r>
          </a:p>
        </p:txBody>
      </p:sp>
      <p:sp>
        <p:nvSpPr>
          <p:cNvPr id="3" name="Slide Number Placeholder 2">
            <a:extLst>
              <a:ext uri="{FF2B5EF4-FFF2-40B4-BE49-F238E27FC236}">
                <a16:creationId xmlns:a16="http://schemas.microsoft.com/office/drawing/2014/main" id="{16EF2D86-1FDA-A31F-5FFF-B7DFCB73157C}"/>
              </a:ext>
            </a:extLst>
          </p:cNvPr>
          <p:cNvSpPr>
            <a:spLocks noGrp="1"/>
          </p:cNvSpPr>
          <p:nvPr>
            <p:ph type="sldNum" sz="quarter" idx="12"/>
          </p:nvPr>
        </p:nvSpPr>
        <p:spPr/>
        <p:txBody>
          <a:bodyPr/>
          <a:lstStyle/>
          <a:p>
            <a:fld id="{330EA680-D336-4FF7-8B7A-9848BB0A1C32}" type="slidenum">
              <a:rPr lang="en-US" smtClean="0"/>
              <a:t>33</a:t>
            </a:fld>
            <a:endParaRPr lang="en-US"/>
          </a:p>
        </p:txBody>
      </p:sp>
      <p:pic>
        <p:nvPicPr>
          <p:cNvPr id="5" name="Picture 4" descr="P1#y1">
            <a:extLst>
              <a:ext uri="{FF2B5EF4-FFF2-40B4-BE49-F238E27FC236}">
                <a16:creationId xmlns:a16="http://schemas.microsoft.com/office/drawing/2014/main" id="{B0C089D1-D4A0-2705-BF2E-682EF5DF4A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8" name="Picture 7">
            <a:extLst>
              <a:ext uri="{FF2B5EF4-FFF2-40B4-BE49-F238E27FC236}">
                <a16:creationId xmlns:a16="http://schemas.microsoft.com/office/drawing/2014/main" id="{F5501798-1A44-97A2-40B8-7A01BB51B961}"/>
              </a:ext>
            </a:extLst>
          </p:cNvPr>
          <p:cNvPicPr>
            <a:picLocks noChangeAspect="1"/>
          </p:cNvPicPr>
          <p:nvPr/>
        </p:nvPicPr>
        <p:blipFill>
          <a:blip r:embed="rId4"/>
          <a:stretch>
            <a:fillRect/>
          </a:stretch>
        </p:blipFill>
        <p:spPr>
          <a:xfrm>
            <a:off x="1645884" y="1781528"/>
            <a:ext cx="8448675" cy="4152900"/>
          </a:xfrm>
          <a:prstGeom prst="rect">
            <a:avLst/>
          </a:prstGeom>
        </p:spPr>
      </p:pic>
    </p:spTree>
    <p:extLst>
      <p:ext uri="{BB962C8B-B14F-4D97-AF65-F5344CB8AC3E}">
        <p14:creationId xmlns:p14="http://schemas.microsoft.com/office/powerpoint/2010/main" val="924461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53458"/>
            <a:ext cx="10515600" cy="1325563"/>
          </a:xfrm>
        </p:spPr>
        <p:txBody>
          <a:bodyPr>
            <a:normAutofit/>
          </a:bodyPr>
          <a:lstStyle/>
          <a:p>
            <a:r>
              <a:rPr lang="en-US" sz="4000"/>
              <a:t>Section 5 – Uses and Sources of Production </a:t>
            </a:r>
            <a:br>
              <a:rPr lang="en-US" sz="4000"/>
            </a:br>
            <a:r>
              <a:rPr lang="en-US" sz="4000"/>
              <a:t>Inputs </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34</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6159250" y="2133532"/>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144BA93C-8F95-16CE-AD09-AAE5E4A3714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792605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F998-DB9F-36B9-F172-12121C5DB784}"/>
              </a:ext>
            </a:extLst>
          </p:cNvPr>
          <p:cNvSpPr>
            <a:spLocks noGrp="1"/>
          </p:cNvSpPr>
          <p:nvPr>
            <p:ph type="title"/>
          </p:nvPr>
        </p:nvSpPr>
        <p:spPr>
          <a:xfrm>
            <a:off x="838200" y="232250"/>
            <a:ext cx="10515600" cy="1325563"/>
          </a:xfrm>
        </p:spPr>
        <p:txBody>
          <a:bodyPr>
            <a:normAutofit/>
          </a:bodyPr>
          <a:lstStyle/>
          <a:p>
            <a:r>
              <a:rPr lang="en-US" sz="4000"/>
              <a:t>Section 5 – Uses and Sources of Production </a:t>
            </a:r>
            <a:br>
              <a:rPr lang="en-US" sz="4000"/>
            </a:br>
            <a:r>
              <a:rPr lang="en-US" sz="4000"/>
              <a:t>Inputs </a:t>
            </a:r>
          </a:p>
        </p:txBody>
      </p:sp>
      <p:pic>
        <p:nvPicPr>
          <p:cNvPr id="6" name="Content Placeholder 5">
            <a:extLst>
              <a:ext uri="{FF2B5EF4-FFF2-40B4-BE49-F238E27FC236}">
                <a16:creationId xmlns:a16="http://schemas.microsoft.com/office/drawing/2014/main" id="{5956A624-4B7A-A1C2-8D38-BC8EB52636E7}"/>
              </a:ext>
            </a:extLst>
          </p:cNvPr>
          <p:cNvPicPr>
            <a:picLocks noGrp="1" noChangeAspect="1"/>
          </p:cNvPicPr>
          <p:nvPr>
            <p:ph idx="1"/>
          </p:nvPr>
        </p:nvPicPr>
        <p:blipFill>
          <a:blip r:embed="rId3"/>
          <a:stretch>
            <a:fillRect/>
          </a:stretch>
        </p:blipFill>
        <p:spPr>
          <a:xfrm>
            <a:off x="838200" y="2144224"/>
            <a:ext cx="10515600" cy="3714140"/>
          </a:xfrm>
        </p:spPr>
      </p:pic>
      <p:sp>
        <p:nvSpPr>
          <p:cNvPr id="4" name="Slide Number Placeholder 3">
            <a:extLst>
              <a:ext uri="{FF2B5EF4-FFF2-40B4-BE49-F238E27FC236}">
                <a16:creationId xmlns:a16="http://schemas.microsoft.com/office/drawing/2014/main" id="{73DDA5CD-D43D-AEB2-0CD1-0CBCBE18077A}"/>
              </a:ext>
            </a:extLst>
          </p:cNvPr>
          <p:cNvSpPr>
            <a:spLocks noGrp="1"/>
          </p:cNvSpPr>
          <p:nvPr>
            <p:ph type="sldNum" sz="quarter" idx="12"/>
          </p:nvPr>
        </p:nvSpPr>
        <p:spPr/>
        <p:txBody>
          <a:bodyPr/>
          <a:lstStyle/>
          <a:p>
            <a:fld id="{330EA680-D336-4FF7-8B7A-9848BB0A1C32}" type="slidenum">
              <a:rPr lang="en-US" smtClean="0"/>
              <a:t>35</a:t>
            </a:fld>
            <a:endParaRPr lang="en-US"/>
          </a:p>
        </p:txBody>
      </p:sp>
      <p:pic>
        <p:nvPicPr>
          <p:cNvPr id="3" name="Picture 2" descr="P1#y1">
            <a:extLst>
              <a:ext uri="{FF2B5EF4-FFF2-40B4-BE49-F238E27FC236}">
                <a16:creationId xmlns:a16="http://schemas.microsoft.com/office/drawing/2014/main" id="{EF6E74CC-758B-97E1-E32F-B680AD43B7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823251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a:t>Section 5 – Uses and Sources of Production </a:t>
            </a:r>
            <a:br>
              <a:rPr lang="en-US" sz="4000"/>
            </a:br>
            <a:r>
              <a:rPr lang="en-US" sz="4000"/>
              <a:t>Inputs </a:t>
            </a:r>
          </a:p>
        </p:txBody>
      </p:sp>
      <p:sp>
        <p:nvSpPr>
          <p:cNvPr id="4" name="Slide Number Placeholder 3">
            <a:extLst>
              <a:ext uri="{FF2B5EF4-FFF2-40B4-BE49-F238E27FC236}">
                <a16:creationId xmlns:a16="http://schemas.microsoft.com/office/drawing/2014/main" id="{64212521-5A64-8F2C-D580-AA551AF210CA}"/>
              </a:ext>
            </a:extLst>
          </p:cNvPr>
          <p:cNvSpPr>
            <a:spLocks noGrp="1"/>
          </p:cNvSpPr>
          <p:nvPr>
            <p:ph type="sldNum" sz="quarter" idx="12"/>
          </p:nvPr>
        </p:nvSpPr>
        <p:spPr/>
        <p:txBody>
          <a:bodyPr/>
          <a:lstStyle/>
          <a:p>
            <a:fld id="{330EA680-D336-4FF7-8B7A-9848BB0A1C32}" type="slidenum">
              <a:rPr lang="en-US" smtClean="0"/>
              <a:t>36</a:t>
            </a:fld>
            <a:endParaRPr lang="en-US"/>
          </a:p>
        </p:txBody>
      </p:sp>
      <p:pic>
        <p:nvPicPr>
          <p:cNvPr id="8" name="Picture 7">
            <a:extLst>
              <a:ext uri="{FF2B5EF4-FFF2-40B4-BE49-F238E27FC236}">
                <a16:creationId xmlns:a16="http://schemas.microsoft.com/office/drawing/2014/main" id="{2087C9BE-70D2-8DCD-D021-6C28FC57A24F}"/>
              </a:ext>
            </a:extLst>
          </p:cNvPr>
          <p:cNvPicPr>
            <a:picLocks noChangeAspect="1"/>
          </p:cNvPicPr>
          <p:nvPr/>
        </p:nvPicPr>
        <p:blipFill>
          <a:blip r:embed="rId3"/>
          <a:stretch>
            <a:fillRect/>
          </a:stretch>
        </p:blipFill>
        <p:spPr>
          <a:xfrm>
            <a:off x="838200" y="2146832"/>
            <a:ext cx="10964805" cy="3753374"/>
          </a:xfrm>
          <a:prstGeom prst="rect">
            <a:avLst/>
          </a:prstGeom>
        </p:spPr>
      </p:pic>
      <p:pic>
        <p:nvPicPr>
          <p:cNvPr id="3" name="Picture 2" descr="P1#y1">
            <a:extLst>
              <a:ext uri="{FF2B5EF4-FFF2-40B4-BE49-F238E27FC236}">
                <a16:creationId xmlns:a16="http://schemas.microsoft.com/office/drawing/2014/main" id="{F403569C-D1E6-D756-8C94-71994AC90C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03234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dirty="0"/>
              <a:t>Section 5 – Uses and Sources of Production </a:t>
            </a:r>
            <a:br>
              <a:rPr lang="en-US" sz="4000" dirty="0"/>
            </a:br>
            <a:r>
              <a:rPr lang="en-US" sz="4000" dirty="0"/>
              <a:t>Inputs </a:t>
            </a:r>
          </a:p>
        </p:txBody>
      </p:sp>
      <p:sp>
        <p:nvSpPr>
          <p:cNvPr id="3" name="Slide Number Placeholder 2">
            <a:extLst>
              <a:ext uri="{FF2B5EF4-FFF2-40B4-BE49-F238E27FC236}">
                <a16:creationId xmlns:a16="http://schemas.microsoft.com/office/drawing/2014/main" id="{7C384A03-629F-D859-4A2C-205D34DE5293}"/>
              </a:ext>
            </a:extLst>
          </p:cNvPr>
          <p:cNvSpPr>
            <a:spLocks noGrp="1"/>
          </p:cNvSpPr>
          <p:nvPr>
            <p:ph type="sldNum" sz="quarter" idx="12"/>
          </p:nvPr>
        </p:nvSpPr>
        <p:spPr/>
        <p:txBody>
          <a:bodyPr/>
          <a:lstStyle/>
          <a:p>
            <a:fld id="{330EA680-D336-4FF7-8B7A-9848BB0A1C32}" type="slidenum">
              <a:rPr lang="en-US" smtClean="0"/>
              <a:t>37</a:t>
            </a:fld>
            <a:endParaRPr lang="en-US"/>
          </a:p>
        </p:txBody>
      </p:sp>
      <p:pic>
        <p:nvPicPr>
          <p:cNvPr id="4" name="Picture 3" descr="P1#y1">
            <a:extLst>
              <a:ext uri="{FF2B5EF4-FFF2-40B4-BE49-F238E27FC236}">
                <a16:creationId xmlns:a16="http://schemas.microsoft.com/office/drawing/2014/main" id="{408E2FF8-0626-5D2B-2B87-60339FBA8F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C42808F0-B0A2-BEEE-BA9E-31E24C55C15B}"/>
              </a:ext>
            </a:extLst>
          </p:cNvPr>
          <p:cNvPicPr>
            <a:picLocks noChangeAspect="1"/>
          </p:cNvPicPr>
          <p:nvPr/>
        </p:nvPicPr>
        <p:blipFill>
          <a:blip r:embed="rId4"/>
          <a:stretch>
            <a:fillRect/>
          </a:stretch>
        </p:blipFill>
        <p:spPr>
          <a:xfrm>
            <a:off x="309680" y="1557813"/>
            <a:ext cx="8870576" cy="2559472"/>
          </a:xfrm>
          <a:prstGeom prst="rect">
            <a:avLst/>
          </a:prstGeom>
        </p:spPr>
      </p:pic>
      <p:pic>
        <p:nvPicPr>
          <p:cNvPr id="11" name="Picture 10">
            <a:extLst>
              <a:ext uri="{FF2B5EF4-FFF2-40B4-BE49-F238E27FC236}">
                <a16:creationId xmlns:a16="http://schemas.microsoft.com/office/drawing/2014/main" id="{96F4B097-69D3-281B-F5E3-AC29863FD0E0}"/>
              </a:ext>
            </a:extLst>
          </p:cNvPr>
          <p:cNvPicPr>
            <a:picLocks noChangeAspect="1"/>
          </p:cNvPicPr>
          <p:nvPr/>
        </p:nvPicPr>
        <p:blipFill rotWithShape="1">
          <a:blip r:embed="rId5"/>
          <a:srcRect b="28817"/>
          <a:stretch/>
        </p:blipFill>
        <p:spPr>
          <a:xfrm>
            <a:off x="1761962" y="4389882"/>
            <a:ext cx="8991599" cy="1950395"/>
          </a:xfrm>
          <a:prstGeom prst="rect">
            <a:avLst/>
          </a:prstGeom>
        </p:spPr>
      </p:pic>
      <p:cxnSp>
        <p:nvCxnSpPr>
          <p:cNvPr id="17" name="Connector: Elbow 16">
            <a:extLst>
              <a:ext uri="{FF2B5EF4-FFF2-40B4-BE49-F238E27FC236}">
                <a16:creationId xmlns:a16="http://schemas.microsoft.com/office/drawing/2014/main" id="{48CF340A-E661-5914-E9C6-06047A91280B}"/>
              </a:ext>
            </a:extLst>
          </p:cNvPr>
          <p:cNvCxnSpPr>
            <a:cxnSpLocks/>
          </p:cNvCxnSpPr>
          <p:nvPr/>
        </p:nvCxnSpPr>
        <p:spPr>
          <a:xfrm rot="16200000" flipH="1">
            <a:off x="-365112" y="3555014"/>
            <a:ext cx="2481704" cy="11433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8F4768-6142-D7E2-DFAF-CF5E3E1191E9}"/>
              </a:ext>
            </a:extLst>
          </p:cNvPr>
          <p:cNvCxnSpPr/>
          <p:nvPr/>
        </p:nvCxnSpPr>
        <p:spPr>
          <a:xfrm flipH="1">
            <a:off x="309680" y="2883376"/>
            <a:ext cx="255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2C3494-9DA4-4B9E-71F1-C606E53851A6}"/>
              </a:ext>
            </a:extLst>
          </p:cNvPr>
          <p:cNvCxnSpPr/>
          <p:nvPr/>
        </p:nvCxnSpPr>
        <p:spPr>
          <a:xfrm>
            <a:off x="7651376" y="3213847"/>
            <a:ext cx="4235824"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79295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dirty="0"/>
              <a:t>Section 5 – Uses and Sources of Production </a:t>
            </a:r>
            <a:br>
              <a:rPr lang="en-US" sz="4000" dirty="0"/>
            </a:br>
            <a:r>
              <a:rPr lang="en-US" sz="4000" dirty="0"/>
              <a:t>Inputs </a:t>
            </a:r>
          </a:p>
        </p:txBody>
      </p:sp>
      <p:sp>
        <p:nvSpPr>
          <p:cNvPr id="3" name="Slide Number Placeholder 2">
            <a:extLst>
              <a:ext uri="{FF2B5EF4-FFF2-40B4-BE49-F238E27FC236}">
                <a16:creationId xmlns:a16="http://schemas.microsoft.com/office/drawing/2014/main" id="{2E47D8B8-745E-F4D9-6708-AD2EAF9A2A1A}"/>
              </a:ext>
            </a:extLst>
          </p:cNvPr>
          <p:cNvSpPr>
            <a:spLocks noGrp="1"/>
          </p:cNvSpPr>
          <p:nvPr>
            <p:ph type="sldNum" sz="quarter" idx="12"/>
          </p:nvPr>
        </p:nvSpPr>
        <p:spPr/>
        <p:txBody>
          <a:bodyPr/>
          <a:lstStyle/>
          <a:p>
            <a:fld id="{330EA680-D336-4FF7-8B7A-9848BB0A1C32}" type="slidenum">
              <a:rPr lang="en-US" smtClean="0"/>
              <a:t>38</a:t>
            </a:fld>
            <a:endParaRPr lang="en-US"/>
          </a:p>
        </p:txBody>
      </p:sp>
      <p:pic>
        <p:nvPicPr>
          <p:cNvPr id="4" name="Picture 3" descr="P1#y1">
            <a:extLst>
              <a:ext uri="{FF2B5EF4-FFF2-40B4-BE49-F238E27FC236}">
                <a16:creationId xmlns:a16="http://schemas.microsoft.com/office/drawing/2014/main" id="{5B85020F-33C5-2EA4-0EF1-F9A648AB0C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6" name="Picture 5">
            <a:extLst>
              <a:ext uri="{FF2B5EF4-FFF2-40B4-BE49-F238E27FC236}">
                <a16:creationId xmlns:a16="http://schemas.microsoft.com/office/drawing/2014/main" id="{917C3845-426D-F122-2F41-1E0D77CCD243}"/>
              </a:ext>
            </a:extLst>
          </p:cNvPr>
          <p:cNvPicPr>
            <a:picLocks noChangeAspect="1"/>
          </p:cNvPicPr>
          <p:nvPr/>
        </p:nvPicPr>
        <p:blipFill rotWithShape="1">
          <a:blip r:embed="rId4"/>
          <a:srcRect b="69802"/>
          <a:stretch/>
        </p:blipFill>
        <p:spPr>
          <a:xfrm>
            <a:off x="406192" y="1971773"/>
            <a:ext cx="11379615" cy="1799196"/>
          </a:xfrm>
          <a:prstGeom prst="rect">
            <a:avLst/>
          </a:prstGeom>
        </p:spPr>
      </p:pic>
      <p:pic>
        <p:nvPicPr>
          <p:cNvPr id="9" name="Picture 8">
            <a:extLst>
              <a:ext uri="{FF2B5EF4-FFF2-40B4-BE49-F238E27FC236}">
                <a16:creationId xmlns:a16="http://schemas.microsoft.com/office/drawing/2014/main" id="{FAC72B49-C1A6-D80B-4AB7-5506AFBE6B64}"/>
              </a:ext>
            </a:extLst>
          </p:cNvPr>
          <p:cNvPicPr>
            <a:picLocks noChangeAspect="1"/>
          </p:cNvPicPr>
          <p:nvPr/>
        </p:nvPicPr>
        <p:blipFill rotWithShape="1">
          <a:blip r:embed="rId4"/>
          <a:srcRect t="51328" b="20486"/>
          <a:stretch/>
        </p:blipFill>
        <p:spPr>
          <a:xfrm>
            <a:off x="0" y="4060627"/>
            <a:ext cx="12192000" cy="1799196"/>
          </a:xfrm>
          <a:prstGeom prst="rect">
            <a:avLst/>
          </a:prstGeom>
        </p:spPr>
      </p:pic>
      <p:cxnSp>
        <p:nvCxnSpPr>
          <p:cNvPr id="13" name="Connector: Elbow 12">
            <a:extLst>
              <a:ext uri="{FF2B5EF4-FFF2-40B4-BE49-F238E27FC236}">
                <a16:creationId xmlns:a16="http://schemas.microsoft.com/office/drawing/2014/main" id="{42D4922E-BC15-D2C4-AC57-969A57306287}"/>
              </a:ext>
            </a:extLst>
          </p:cNvPr>
          <p:cNvCxnSpPr>
            <a:cxnSpLocks/>
          </p:cNvCxnSpPr>
          <p:nvPr/>
        </p:nvCxnSpPr>
        <p:spPr>
          <a:xfrm flipV="1">
            <a:off x="0" y="2105025"/>
            <a:ext cx="495300" cy="409575"/>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65893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27005"/>
            <a:ext cx="10515600" cy="1325563"/>
          </a:xfrm>
        </p:spPr>
        <p:txBody>
          <a:bodyPr>
            <a:normAutofit/>
          </a:bodyPr>
          <a:lstStyle/>
          <a:p>
            <a:r>
              <a:rPr lang="en-US" sz="4000"/>
              <a:t>Section 6 – Questions Related to Process Emissions </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39</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271226" y="2164984"/>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C517659B-238E-B6D5-1D8D-5771560948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
        <p:nvSpPr>
          <p:cNvPr id="6" name="TextBox 5">
            <a:extLst>
              <a:ext uri="{FF2B5EF4-FFF2-40B4-BE49-F238E27FC236}">
                <a16:creationId xmlns:a16="http://schemas.microsoft.com/office/drawing/2014/main" id="{98C5FA3A-3E1A-C8B3-EBA0-6506F4892135}"/>
              </a:ext>
            </a:extLst>
          </p:cNvPr>
          <p:cNvSpPr txBox="1"/>
          <p:nvPr/>
        </p:nvSpPr>
        <p:spPr>
          <a:xfrm>
            <a:off x="2331076" y="5788977"/>
            <a:ext cx="6092686" cy="369332"/>
          </a:xfrm>
          <a:prstGeom prst="rect">
            <a:avLst/>
          </a:prstGeom>
          <a:noFill/>
        </p:spPr>
        <p:txBody>
          <a:bodyPr wrap="square">
            <a:spAutoFit/>
          </a:bodyPr>
          <a:lstStyle/>
          <a:p>
            <a:r>
              <a:rPr lang="en-US"/>
              <a:t>Only for EAF steel producers who do not report to EPA’s GHGRP</a:t>
            </a:r>
          </a:p>
        </p:txBody>
      </p:sp>
    </p:spTree>
    <p:extLst>
      <p:ext uri="{BB962C8B-B14F-4D97-AF65-F5344CB8AC3E}">
        <p14:creationId xmlns:p14="http://schemas.microsoft.com/office/powerpoint/2010/main" val="416087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49D4-1B29-023C-AD1F-DAF8D79D98BF}"/>
              </a:ext>
            </a:extLst>
          </p:cNvPr>
          <p:cNvSpPr>
            <a:spLocks noGrp="1"/>
          </p:cNvSpPr>
          <p:nvPr>
            <p:ph type="title"/>
          </p:nvPr>
        </p:nvSpPr>
        <p:spPr>
          <a:xfrm>
            <a:off x="423333" y="365126"/>
            <a:ext cx="10930466" cy="1059814"/>
          </a:xfrm>
        </p:spPr>
        <p:txBody>
          <a:bodyPr>
            <a:normAutofit/>
          </a:bodyPr>
          <a:lstStyle/>
          <a:p>
            <a:r>
              <a:rPr lang="en-US" sz="4000"/>
              <a:t>What is the U.S. International Trade Commission</a:t>
            </a:r>
          </a:p>
        </p:txBody>
      </p:sp>
      <p:sp>
        <p:nvSpPr>
          <p:cNvPr id="4" name="Content Placeholder 2">
            <a:extLst>
              <a:ext uri="{FF2B5EF4-FFF2-40B4-BE49-F238E27FC236}">
                <a16:creationId xmlns:a16="http://schemas.microsoft.com/office/drawing/2014/main" id="{31D6F931-2107-D9E1-5D7E-8C73BC0C47CA}"/>
              </a:ext>
            </a:extLst>
          </p:cNvPr>
          <p:cNvSpPr>
            <a:spLocks noGrp="1"/>
          </p:cNvSpPr>
          <p:nvPr>
            <p:ph idx="1"/>
          </p:nvPr>
        </p:nvSpPr>
        <p:spPr>
          <a:xfrm>
            <a:off x="258417" y="1488141"/>
            <a:ext cx="11675165" cy="5004733"/>
          </a:xfrm>
        </p:spPr>
        <p:txBody>
          <a:bodyPr>
            <a:normAutofit fontScale="92500" lnSpcReduction="10000"/>
          </a:bodyPr>
          <a:lstStyle/>
          <a:p>
            <a:r>
              <a:rPr lang="en-US" dirty="0"/>
              <a:t>Independent, nonpartisan, quasi-judicial federal agency with mandates to </a:t>
            </a:r>
          </a:p>
          <a:p>
            <a:pPr lvl="1"/>
            <a:r>
              <a:rPr lang="en-US" dirty="0"/>
              <a:t>Conduct import-injury investigations (AD/CVD, safeguard)</a:t>
            </a:r>
          </a:p>
          <a:p>
            <a:pPr lvl="1"/>
            <a:r>
              <a:rPr lang="en-US" dirty="0"/>
              <a:t>Maintain the Harmonized Tariff Schedule</a:t>
            </a:r>
          </a:p>
          <a:p>
            <a:pPr lvl="1"/>
            <a:r>
              <a:rPr lang="en-US" dirty="0"/>
              <a:t>Section 337 unfair import investigations</a:t>
            </a:r>
          </a:p>
          <a:p>
            <a:pPr lvl="1"/>
            <a:r>
              <a:rPr lang="en-US" b="1" dirty="0"/>
              <a:t>Prepare factfinding investigations at the request of Congress and U.S. Trade Representative (USTR)</a:t>
            </a:r>
          </a:p>
          <a:p>
            <a:pPr lvl="1"/>
            <a:endParaRPr lang="en-US" sz="1700" b="1" dirty="0"/>
          </a:p>
          <a:p>
            <a:r>
              <a:rPr lang="en-US" dirty="0"/>
              <a:t>Technical staff of industry analysts, economists, statisticians, attorneys</a:t>
            </a:r>
          </a:p>
          <a:p>
            <a:pPr marL="0" indent="0">
              <a:buNone/>
            </a:pPr>
            <a:endParaRPr lang="en-US" sz="1700" dirty="0"/>
          </a:p>
          <a:p>
            <a:r>
              <a:rPr lang="en-US" dirty="0"/>
              <a:t>Does not provide policy recommendations as part of factfinding investigations</a:t>
            </a:r>
          </a:p>
          <a:p>
            <a:endParaRPr lang="en-US" sz="1700" dirty="0"/>
          </a:p>
          <a:p>
            <a:r>
              <a:rPr lang="en-US" dirty="0"/>
              <a:t>Regularly collects data from companies as part of many types of investigations, including this factfinding investigation</a:t>
            </a:r>
          </a:p>
          <a:p>
            <a:pPr lvl="1"/>
            <a:r>
              <a:rPr lang="en-US" dirty="0"/>
              <a:t>Longstanding procedures in place to protect confidential business information (CBI)</a:t>
            </a:r>
          </a:p>
        </p:txBody>
      </p:sp>
      <p:sp>
        <p:nvSpPr>
          <p:cNvPr id="3" name="Slide Number Placeholder 2">
            <a:extLst>
              <a:ext uri="{FF2B5EF4-FFF2-40B4-BE49-F238E27FC236}">
                <a16:creationId xmlns:a16="http://schemas.microsoft.com/office/drawing/2014/main" id="{7DF4F198-1F77-28CF-F78B-455DA3EF29A3}"/>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5" name="Picture 4" descr="P1#y1">
            <a:extLst>
              <a:ext uri="{FF2B5EF4-FFF2-40B4-BE49-F238E27FC236}">
                <a16:creationId xmlns:a16="http://schemas.microsoft.com/office/drawing/2014/main" id="{23D69AC5-50A6-0365-5675-4509C90EAC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2782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8700-5253-FFF9-7BF6-79590C2295F0}"/>
              </a:ext>
            </a:extLst>
          </p:cNvPr>
          <p:cNvSpPr>
            <a:spLocks noGrp="1"/>
          </p:cNvSpPr>
          <p:nvPr>
            <p:ph type="title"/>
          </p:nvPr>
        </p:nvSpPr>
        <p:spPr>
          <a:xfrm>
            <a:off x="838200" y="232250"/>
            <a:ext cx="10515600" cy="1325563"/>
          </a:xfrm>
        </p:spPr>
        <p:txBody>
          <a:bodyPr>
            <a:normAutofit/>
          </a:bodyPr>
          <a:lstStyle/>
          <a:p>
            <a:r>
              <a:rPr lang="en-US" sz="4000"/>
              <a:t>Section 6 – Questions Related to Process Emissions </a:t>
            </a:r>
          </a:p>
        </p:txBody>
      </p:sp>
      <p:sp>
        <p:nvSpPr>
          <p:cNvPr id="3" name="Content Placeholder 2">
            <a:extLst>
              <a:ext uri="{FF2B5EF4-FFF2-40B4-BE49-F238E27FC236}">
                <a16:creationId xmlns:a16="http://schemas.microsoft.com/office/drawing/2014/main" id="{BADF1E35-90C3-5961-BF3B-6A6E69BD3995}"/>
              </a:ext>
            </a:extLst>
          </p:cNvPr>
          <p:cNvSpPr>
            <a:spLocks noGrp="1"/>
          </p:cNvSpPr>
          <p:nvPr>
            <p:ph idx="1"/>
          </p:nvPr>
        </p:nvSpPr>
        <p:spPr/>
        <p:txBody>
          <a:bodyPr/>
          <a:lstStyle/>
          <a:p>
            <a:r>
              <a:rPr lang="en-US"/>
              <a:t>Only for EAF steel producers who do not report to EPA’s GHGRP</a:t>
            </a:r>
          </a:p>
        </p:txBody>
      </p:sp>
      <p:sp>
        <p:nvSpPr>
          <p:cNvPr id="4" name="Slide Number Placeholder 3">
            <a:extLst>
              <a:ext uri="{FF2B5EF4-FFF2-40B4-BE49-F238E27FC236}">
                <a16:creationId xmlns:a16="http://schemas.microsoft.com/office/drawing/2014/main" id="{555B7CC7-E31E-BF4C-2E32-234FBD9488F1}"/>
              </a:ext>
            </a:extLst>
          </p:cNvPr>
          <p:cNvSpPr>
            <a:spLocks noGrp="1"/>
          </p:cNvSpPr>
          <p:nvPr>
            <p:ph type="sldNum" sz="quarter" idx="12"/>
          </p:nvPr>
        </p:nvSpPr>
        <p:spPr/>
        <p:txBody>
          <a:bodyPr/>
          <a:lstStyle/>
          <a:p>
            <a:fld id="{330EA680-D336-4FF7-8B7A-9848BB0A1C32}" type="slidenum">
              <a:rPr lang="en-US" smtClean="0"/>
              <a:t>40</a:t>
            </a:fld>
            <a:endParaRPr lang="en-US"/>
          </a:p>
        </p:txBody>
      </p:sp>
      <p:pic>
        <p:nvPicPr>
          <p:cNvPr id="5" name="Picture 4" descr="P1#y1">
            <a:extLst>
              <a:ext uri="{FF2B5EF4-FFF2-40B4-BE49-F238E27FC236}">
                <a16:creationId xmlns:a16="http://schemas.microsoft.com/office/drawing/2014/main" id="{8FF407B1-1AB4-3153-4157-397B932B39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1DDD902E-BBBE-40BC-AC98-EF63843CE9C5}"/>
              </a:ext>
            </a:extLst>
          </p:cNvPr>
          <p:cNvPicPr>
            <a:picLocks noChangeAspect="1"/>
          </p:cNvPicPr>
          <p:nvPr/>
        </p:nvPicPr>
        <p:blipFill rotWithShape="1">
          <a:blip r:embed="rId4"/>
          <a:srcRect r="15749" b="86153"/>
          <a:stretch/>
        </p:blipFill>
        <p:spPr>
          <a:xfrm>
            <a:off x="251010" y="2551412"/>
            <a:ext cx="11134166" cy="556308"/>
          </a:xfrm>
          <a:prstGeom prst="rect">
            <a:avLst/>
          </a:prstGeom>
        </p:spPr>
      </p:pic>
      <p:pic>
        <p:nvPicPr>
          <p:cNvPr id="16" name="Picture 15">
            <a:extLst>
              <a:ext uri="{FF2B5EF4-FFF2-40B4-BE49-F238E27FC236}">
                <a16:creationId xmlns:a16="http://schemas.microsoft.com/office/drawing/2014/main" id="{92100C37-CD18-1A3C-A23D-131B4F4742FA}"/>
              </a:ext>
            </a:extLst>
          </p:cNvPr>
          <p:cNvPicPr>
            <a:picLocks noChangeAspect="1"/>
          </p:cNvPicPr>
          <p:nvPr/>
        </p:nvPicPr>
        <p:blipFill>
          <a:blip r:embed="rId5"/>
          <a:stretch>
            <a:fillRect/>
          </a:stretch>
        </p:blipFill>
        <p:spPr>
          <a:xfrm>
            <a:off x="416292" y="3615428"/>
            <a:ext cx="11712955" cy="708721"/>
          </a:xfrm>
          <a:prstGeom prst="rect">
            <a:avLst/>
          </a:prstGeom>
        </p:spPr>
      </p:pic>
      <p:pic>
        <p:nvPicPr>
          <p:cNvPr id="18" name="Picture 17">
            <a:extLst>
              <a:ext uri="{FF2B5EF4-FFF2-40B4-BE49-F238E27FC236}">
                <a16:creationId xmlns:a16="http://schemas.microsoft.com/office/drawing/2014/main" id="{D478085F-58BF-F3A3-5184-D2DA8DE90786}"/>
              </a:ext>
            </a:extLst>
          </p:cNvPr>
          <p:cNvPicPr>
            <a:picLocks noChangeAspect="1"/>
          </p:cNvPicPr>
          <p:nvPr/>
        </p:nvPicPr>
        <p:blipFill>
          <a:blip r:embed="rId6"/>
          <a:stretch>
            <a:fillRect/>
          </a:stretch>
        </p:blipFill>
        <p:spPr>
          <a:xfrm>
            <a:off x="233082" y="4553703"/>
            <a:ext cx="11827265" cy="556308"/>
          </a:xfrm>
          <a:prstGeom prst="rect">
            <a:avLst/>
          </a:prstGeom>
        </p:spPr>
      </p:pic>
      <p:sp>
        <p:nvSpPr>
          <p:cNvPr id="19" name="TextBox 18">
            <a:extLst>
              <a:ext uri="{FF2B5EF4-FFF2-40B4-BE49-F238E27FC236}">
                <a16:creationId xmlns:a16="http://schemas.microsoft.com/office/drawing/2014/main" id="{F9EE1F8A-F0FE-487C-6FD6-8EC49E04C345}"/>
              </a:ext>
            </a:extLst>
          </p:cNvPr>
          <p:cNvSpPr txBox="1"/>
          <p:nvPr/>
        </p:nvSpPr>
        <p:spPr>
          <a:xfrm>
            <a:off x="838200" y="5567082"/>
            <a:ext cx="10394576" cy="461665"/>
          </a:xfrm>
          <a:prstGeom prst="rect">
            <a:avLst/>
          </a:prstGeom>
          <a:noFill/>
        </p:spPr>
        <p:txBody>
          <a:bodyPr wrap="square" rtlCol="0">
            <a:spAutoFit/>
          </a:bodyPr>
          <a:lstStyle/>
          <a:p>
            <a:r>
              <a:rPr lang="en-US" sz="2400"/>
              <a:t>Plus follow-on questions on decarburization vessels and carbon content (if known)</a:t>
            </a:r>
          </a:p>
        </p:txBody>
      </p:sp>
    </p:spTree>
    <p:extLst>
      <p:ext uri="{BB962C8B-B14F-4D97-AF65-F5344CB8AC3E}">
        <p14:creationId xmlns:p14="http://schemas.microsoft.com/office/powerpoint/2010/main" val="2899338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9658-B25A-0D02-8EE1-977430F2B059}"/>
              </a:ext>
            </a:extLst>
          </p:cNvPr>
          <p:cNvSpPr>
            <a:spLocks noGrp="1"/>
          </p:cNvSpPr>
          <p:nvPr>
            <p:ph type="title"/>
          </p:nvPr>
        </p:nvSpPr>
        <p:spPr>
          <a:xfrm>
            <a:off x="838200" y="232250"/>
            <a:ext cx="10515600" cy="1325563"/>
          </a:xfrm>
        </p:spPr>
        <p:txBody>
          <a:bodyPr>
            <a:normAutofit/>
          </a:bodyPr>
          <a:lstStyle/>
          <a:p>
            <a:r>
              <a:rPr lang="en-US" sz="4000"/>
              <a:t>Section 7 – Other Information (OPTIONAL) </a:t>
            </a:r>
          </a:p>
        </p:txBody>
      </p:sp>
      <p:sp>
        <p:nvSpPr>
          <p:cNvPr id="4" name="Slide Number Placeholder 3">
            <a:extLst>
              <a:ext uri="{FF2B5EF4-FFF2-40B4-BE49-F238E27FC236}">
                <a16:creationId xmlns:a16="http://schemas.microsoft.com/office/drawing/2014/main" id="{64F41FF6-8040-CCCC-8332-69262328C0BB}"/>
              </a:ext>
            </a:extLst>
          </p:cNvPr>
          <p:cNvSpPr>
            <a:spLocks noGrp="1"/>
          </p:cNvSpPr>
          <p:nvPr>
            <p:ph type="sldNum" sz="quarter" idx="12"/>
          </p:nvPr>
        </p:nvSpPr>
        <p:spPr/>
        <p:txBody>
          <a:bodyPr/>
          <a:lstStyle/>
          <a:p>
            <a:fld id="{330EA680-D336-4FF7-8B7A-9848BB0A1C32}" type="slidenum">
              <a:rPr lang="en-US" smtClean="0"/>
              <a:t>41</a:t>
            </a:fld>
            <a:endParaRPr lang="en-US"/>
          </a:p>
        </p:txBody>
      </p:sp>
      <p:pic>
        <p:nvPicPr>
          <p:cNvPr id="5" name="Picture 4" descr="P1#y1">
            <a:extLst>
              <a:ext uri="{FF2B5EF4-FFF2-40B4-BE49-F238E27FC236}">
                <a16:creationId xmlns:a16="http://schemas.microsoft.com/office/drawing/2014/main" id="{95CB6EDE-B914-CB2E-4413-27F11319DA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9095D1D1-D63E-D3B0-FC93-3C593D6CDC74}"/>
              </a:ext>
            </a:extLst>
          </p:cNvPr>
          <p:cNvPicPr>
            <a:picLocks noChangeAspect="1"/>
          </p:cNvPicPr>
          <p:nvPr/>
        </p:nvPicPr>
        <p:blipFill>
          <a:blip r:embed="rId4"/>
          <a:stretch>
            <a:fillRect/>
          </a:stretch>
        </p:blipFill>
        <p:spPr>
          <a:xfrm>
            <a:off x="59267" y="1557813"/>
            <a:ext cx="12005733" cy="1370419"/>
          </a:xfrm>
          <a:prstGeom prst="rect">
            <a:avLst/>
          </a:prstGeom>
        </p:spPr>
      </p:pic>
      <p:pic>
        <p:nvPicPr>
          <p:cNvPr id="9" name="Picture 8">
            <a:extLst>
              <a:ext uri="{FF2B5EF4-FFF2-40B4-BE49-F238E27FC236}">
                <a16:creationId xmlns:a16="http://schemas.microsoft.com/office/drawing/2014/main" id="{7BAC8400-D17D-67FE-CFC7-EBDB36182828}"/>
              </a:ext>
            </a:extLst>
          </p:cNvPr>
          <p:cNvPicPr>
            <a:picLocks noChangeAspect="1"/>
          </p:cNvPicPr>
          <p:nvPr/>
        </p:nvPicPr>
        <p:blipFill>
          <a:blip r:embed="rId5"/>
          <a:stretch>
            <a:fillRect/>
          </a:stretch>
        </p:blipFill>
        <p:spPr>
          <a:xfrm>
            <a:off x="197379" y="2799821"/>
            <a:ext cx="5797021" cy="631359"/>
          </a:xfrm>
          <a:prstGeom prst="rect">
            <a:avLst/>
          </a:prstGeom>
        </p:spPr>
      </p:pic>
      <p:pic>
        <p:nvPicPr>
          <p:cNvPr id="11" name="Picture 10">
            <a:extLst>
              <a:ext uri="{FF2B5EF4-FFF2-40B4-BE49-F238E27FC236}">
                <a16:creationId xmlns:a16="http://schemas.microsoft.com/office/drawing/2014/main" id="{599C4587-9596-FE21-ADB4-9B37851A9AA4}"/>
              </a:ext>
            </a:extLst>
          </p:cNvPr>
          <p:cNvPicPr>
            <a:picLocks noChangeAspect="1"/>
          </p:cNvPicPr>
          <p:nvPr/>
        </p:nvPicPr>
        <p:blipFill>
          <a:blip r:embed="rId6"/>
          <a:stretch>
            <a:fillRect/>
          </a:stretch>
        </p:blipFill>
        <p:spPr>
          <a:xfrm>
            <a:off x="372534" y="3327400"/>
            <a:ext cx="8668808" cy="372185"/>
          </a:xfrm>
          <a:prstGeom prst="rect">
            <a:avLst/>
          </a:prstGeom>
        </p:spPr>
      </p:pic>
      <p:pic>
        <p:nvPicPr>
          <p:cNvPr id="13" name="Picture 12">
            <a:extLst>
              <a:ext uri="{FF2B5EF4-FFF2-40B4-BE49-F238E27FC236}">
                <a16:creationId xmlns:a16="http://schemas.microsoft.com/office/drawing/2014/main" id="{52CB8756-B569-FADC-F1B5-9A774836E979}"/>
              </a:ext>
            </a:extLst>
          </p:cNvPr>
          <p:cNvPicPr>
            <a:picLocks noChangeAspect="1"/>
          </p:cNvPicPr>
          <p:nvPr/>
        </p:nvPicPr>
        <p:blipFill>
          <a:blip r:embed="rId7"/>
          <a:stretch>
            <a:fillRect/>
          </a:stretch>
        </p:blipFill>
        <p:spPr>
          <a:xfrm>
            <a:off x="160871" y="4673188"/>
            <a:ext cx="11904129" cy="1126392"/>
          </a:xfrm>
          <a:prstGeom prst="rect">
            <a:avLst/>
          </a:prstGeom>
        </p:spPr>
      </p:pic>
    </p:spTree>
    <p:extLst>
      <p:ext uri="{BB962C8B-B14F-4D97-AF65-F5344CB8AC3E}">
        <p14:creationId xmlns:p14="http://schemas.microsoft.com/office/powerpoint/2010/main" val="105182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9658-B25A-0D02-8EE1-977430F2B059}"/>
              </a:ext>
            </a:extLst>
          </p:cNvPr>
          <p:cNvSpPr>
            <a:spLocks noGrp="1"/>
          </p:cNvSpPr>
          <p:nvPr>
            <p:ph type="title"/>
          </p:nvPr>
        </p:nvSpPr>
        <p:spPr>
          <a:xfrm>
            <a:off x="838200" y="232250"/>
            <a:ext cx="10515600" cy="1325563"/>
          </a:xfrm>
        </p:spPr>
        <p:txBody>
          <a:bodyPr>
            <a:normAutofit/>
          </a:bodyPr>
          <a:lstStyle/>
          <a:p>
            <a:r>
              <a:rPr lang="en-US" sz="4000" dirty="0"/>
              <a:t>Section 7 – Other Information (OPTIONAL) </a:t>
            </a:r>
          </a:p>
        </p:txBody>
      </p:sp>
      <p:sp>
        <p:nvSpPr>
          <p:cNvPr id="4" name="Slide Number Placeholder 3">
            <a:extLst>
              <a:ext uri="{FF2B5EF4-FFF2-40B4-BE49-F238E27FC236}">
                <a16:creationId xmlns:a16="http://schemas.microsoft.com/office/drawing/2014/main" id="{64F41FF6-8040-CCCC-8332-69262328C0BB}"/>
              </a:ext>
            </a:extLst>
          </p:cNvPr>
          <p:cNvSpPr>
            <a:spLocks noGrp="1"/>
          </p:cNvSpPr>
          <p:nvPr>
            <p:ph type="sldNum" sz="quarter" idx="12"/>
          </p:nvPr>
        </p:nvSpPr>
        <p:spPr/>
        <p:txBody>
          <a:bodyPr/>
          <a:lstStyle/>
          <a:p>
            <a:fld id="{330EA680-D336-4FF7-8B7A-9848BB0A1C32}" type="slidenum">
              <a:rPr lang="en-US" smtClean="0"/>
              <a:t>42</a:t>
            </a:fld>
            <a:endParaRPr lang="en-US"/>
          </a:p>
        </p:txBody>
      </p:sp>
      <p:pic>
        <p:nvPicPr>
          <p:cNvPr id="5" name="Picture 4" descr="P1#y1">
            <a:extLst>
              <a:ext uri="{FF2B5EF4-FFF2-40B4-BE49-F238E27FC236}">
                <a16:creationId xmlns:a16="http://schemas.microsoft.com/office/drawing/2014/main" id="{95CB6EDE-B914-CB2E-4413-27F11319DA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6" name="Picture 5">
            <a:extLst>
              <a:ext uri="{FF2B5EF4-FFF2-40B4-BE49-F238E27FC236}">
                <a16:creationId xmlns:a16="http://schemas.microsoft.com/office/drawing/2014/main" id="{60077D70-F06C-1471-5579-BF0788D8FC8B}"/>
              </a:ext>
            </a:extLst>
          </p:cNvPr>
          <p:cNvPicPr>
            <a:picLocks noChangeAspect="1"/>
          </p:cNvPicPr>
          <p:nvPr/>
        </p:nvPicPr>
        <p:blipFill rotWithShape="1">
          <a:blip r:embed="rId4"/>
          <a:srcRect b="81705"/>
          <a:stretch/>
        </p:blipFill>
        <p:spPr>
          <a:xfrm>
            <a:off x="305672" y="1358950"/>
            <a:ext cx="10858062" cy="1000726"/>
          </a:xfrm>
          <a:prstGeom prst="rect">
            <a:avLst/>
          </a:prstGeom>
        </p:spPr>
      </p:pic>
      <p:pic>
        <p:nvPicPr>
          <p:cNvPr id="8" name="Picture 7">
            <a:extLst>
              <a:ext uri="{FF2B5EF4-FFF2-40B4-BE49-F238E27FC236}">
                <a16:creationId xmlns:a16="http://schemas.microsoft.com/office/drawing/2014/main" id="{3AC4F25E-60B9-693B-6CF6-CADCE0D02139}"/>
              </a:ext>
            </a:extLst>
          </p:cNvPr>
          <p:cNvPicPr>
            <a:picLocks noChangeAspect="1"/>
          </p:cNvPicPr>
          <p:nvPr/>
        </p:nvPicPr>
        <p:blipFill rotWithShape="1">
          <a:blip r:embed="rId4"/>
          <a:srcRect t="80491"/>
          <a:stretch/>
        </p:blipFill>
        <p:spPr>
          <a:xfrm>
            <a:off x="673267" y="2284747"/>
            <a:ext cx="10079138" cy="990600"/>
          </a:xfrm>
          <a:prstGeom prst="rect">
            <a:avLst/>
          </a:prstGeom>
        </p:spPr>
      </p:pic>
      <p:pic>
        <p:nvPicPr>
          <p:cNvPr id="14" name="Picture 13">
            <a:extLst>
              <a:ext uri="{FF2B5EF4-FFF2-40B4-BE49-F238E27FC236}">
                <a16:creationId xmlns:a16="http://schemas.microsoft.com/office/drawing/2014/main" id="{5C2AEAFF-C355-23D4-2009-D3BDF187AD70}"/>
              </a:ext>
            </a:extLst>
          </p:cNvPr>
          <p:cNvPicPr>
            <a:picLocks noChangeAspect="1"/>
          </p:cNvPicPr>
          <p:nvPr/>
        </p:nvPicPr>
        <p:blipFill>
          <a:blip r:embed="rId5"/>
          <a:stretch>
            <a:fillRect/>
          </a:stretch>
        </p:blipFill>
        <p:spPr>
          <a:xfrm>
            <a:off x="347983" y="3666067"/>
            <a:ext cx="10418512" cy="1000726"/>
          </a:xfrm>
          <a:prstGeom prst="rect">
            <a:avLst/>
          </a:prstGeom>
        </p:spPr>
      </p:pic>
      <p:pic>
        <p:nvPicPr>
          <p:cNvPr id="16" name="Picture 15">
            <a:extLst>
              <a:ext uri="{FF2B5EF4-FFF2-40B4-BE49-F238E27FC236}">
                <a16:creationId xmlns:a16="http://schemas.microsoft.com/office/drawing/2014/main" id="{92D82BDD-7BAA-183E-A3A6-1C8B7ACA3865}"/>
              </a:ext>
            </a:extLst>
          </p:cNvPr>
          <p:cNvPicPr>
            <a:picLocks noChangeAspect="1"/>
          </p:cNvPicPr>
          <p:nvPr/>
        </p:nvPicPr>
        <p:blipFill rotWithShape="1">
          <a:blip r:embed="rId6"/>
          <a:srcRect b="91080"/>
          <a:stretch/>
        </p:blipFill>
        <p:spPr>
          <a:xfrm>
            <a:off x="933978" y="4616145"/>
            <a:ext cx="4471472" cy="409130"/>
          </a:xfrm>
          <a:prstGeom prst="rect">
            <a:avLst/>
          </a:prstGeom>
        </p:spPr>
      </p:pic>
      <p:pic>
        <p:nvPicPr>
          <p:cNvPr id="17" name="Picture 16">
            <a:extLst>
              <a:ext uri="{FF2B5EF4-FFF2-40B4-BE49-F238E27FC236}">
                <a16:creationId xmlns:a16="http://schemas.microsoft.com/office/drawing/2014/main" id="{27CD0817-A475-51B0-2FA1-EA89E93AE545}"/>
              </a:ext>
            </a:extLst>
          </p:cNvPr>
          <p:cNvPicPr>
            <a:picLocks noChangeAspect="1"/>
          </p:cNvPicPr>
          <p:nvPr/>
        </p:nvPicPr>
        <p:blipFill rotWithShape="1">
          <a:blip r:embed="rId6"/>
          <a:srcRect t="33505" r="33574" b="59101"/>
          <a:stretch/>
        </p:blipFill>
        <p:spPr>
          <a:xfrm>
            <a:off x="933978" y="5175592"/>
            <a:ext cx="2970198" cy="339139"/>
          </a:xfrm>
          <a:prstGeom prst="rect">
            <a:avLst/>
          </a:prstGeom>
        </p:spPr>
      </p:pic>
      <p:pic>
        <p:nvPicPr>
          <p:cNvPr id="18" name="Picture 17">
            <a:extLst>
              <a:ext uri="{FF2B5EF4-FFF2-40B4-BE49-F238E27FC236}">
                <a16:creationId xmlns:a16="http://schemas.microsoft.com/office/drawing/2014/main" id="{D6EC9588-332D-1DE6-F367-B05CBCB8EC6C}"/>
              </a:ext>
            </a:extLst>
          </p:cNvPr>
          <p:cNvPicPr>
            <a:picLocks noChangeAspect="1"/>
          </p:cNvPicPr>
          <p:nvPr/>
        </p:nvPicPr>
        <p:blipFill rotWithShape="1">
          <a:blip r:embed="rId6"/>
          <a:srcRect t="89645" r="21998" b="4397"/>
          <a:stretch/>
        </p:blipFill>
        <p:spPr>
          <a:xfrm>
            <a:off x="933977" y="6045659"/>
            <a:ext cx="3487833" cy="273269"/>
          </a:xfrm>
          <a:prstGeom prst="rect">
            <a:avLst/>
          </a:prstGeom>
        </p:spPr>
      </p:pic>
      <p:pic>
        <p:nvPicPr>
          <p:cNvPr id="19" name="Picture 18">
            <a:extLst>
              <a:ext uri="{FF2B5EF4-FFF2-40B4-BE49-F238E27FC236}">
                <a16:creationId xmlns:a16="http://schemas.microsoft.com/office/drawing/2014/main" id="{C693B0B7-9058-F91D-F30E-4E1E538C074E}"/>
              </a:ext>
            </a:extLst>
          </p:cNvPr>
          <p:cNvPicPr>
            <a:picLocks noChangeAspect="1"/>
          </p:cNvPicPr>
          <p:nvPr/>
        </p:nvPicPr>
        <p:blipFill rotWithShape="1">
          <a:blip r:embed="rId6"/>
          <a:srcRect t="57664" r="20197" b="34202"/>
          <a:stretch/>
        </p:blipFill>
        <p:spPr>
          <a:xfrm>
            <a:off x="933978" y="5572844"/>
            <a:ext cx="3568366" cy="373081"/>
          </a:xfrm>
          <a:prstGeom prst="rect">
            <a:avLst/>
          </a:prstGeom>
        </p:spPr>
      </p:pic>
      <p:pic>
        <p:nvPicPr>
          <p:cNvPr id="21" name="Picture 20">
            <a:extLst>
              <a:ext uri="{FF2B5EF4-FFF2-40B4-BE49-F238E27FC236}">
                <a16:creationId xmlns:a16="http://schemas.microsoft.com/office/drawing/2014/main" id="{B6304B5C-A114-B4DC-65CE-E45E877472C0}"/>
              </a:ext>
            </a:extLst>
          </p:cNvPr>
          <p:cNvPicPr>
            <a:picLocks noChangeAspect="1"/>
          </p:cNvPicPr>
          <p:nvPr/>
        </p:nvPicPr>
        <p:blipFill>
          <a:blip r:embed="rId7"/>
          <a:stretch>
            <a:fillRect/>
          </a:stretch>
        </p:blipFill>
        <p:spPr>
          <a:xfrm>
            <a:off x="6179079" y="4749800"/>
            <a:ext cx="3559420" cy="275474"/>
          </a:xfrm>
          <a:prstGeom prst="rect">
            <a:avLst/>
          </a:prstGeom>
        </p:spPr>
      </p:pic>
      <p:pic>
        <p:nvPicPr>
          <p:cNvPr id="23" name="Picture 22">
            <a:extLst>
              <a:ext uri="{FF2B5EF4-FFF2-40B4-BE49-F238E27FC236}">
                <a16:creationId xmlns:a16="http://schemas.microsoft.com/office/drawing/2014/main" id="{AFB6CBF1-3366-4E2C-0F9E-6FFABD931477}"/>
              </a:ext>
            </a:extLst>
          </p:cNvPr>
          <p:cNvPicPr>
            <a:picLocks noChangeAspect="1"/>
          </p:cNvPicPr>
          <p:nvPr/>
        </p:nvPicPr>
        <p:blipFill>
          <a:blip r:embed="rId8"/>
          <a:stretch>
            <a:fillRect/>
          </a:stretch>
        </p:blipFill>
        <p:spPr>
          <a:xfrm>
            <a:off x="6090709" y="5355193"/>
            <a:ext cx="4558460" cy="294315"/>
          </a:xfrm>
          <a:prstGeom prst="rect">
            <a:avLst/>
          </a:prstGeom>
        </p:spPr>
      </p:pic>
    </p:spTree>
    <p:extLst>
      <p:ext uri="{BB962C8B-B14F-4D97-AF65-F5344CB8AC3E}">
        <p14:creationId xmlns:p14="http://schemas.microsoft.com/office/powerpoint/2010/main" val="158508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F581-F8BE-910E-37EF-C7ACE4DE5A42}"/>
              </a:ext>
            </a:extLst>
          </p:cNvPr>
          <p:cNvSpPr>
            <a:spLocks noGrp="1"/>
          </p:cNvSpPr>
          <p:nvPr>
            <p:ph type="title"/>
          </p:nvPr>
        </p:nvSpPr>
        <p:spPr>
          <a:xfrm>
            <a:off x="838200" y="232250"/>
            <a:ext cx="10515600" cy="1325563"/>
          </a:xfrm>
        </p:spPr>
        <p:txBody>
          <a:bodyPr>
            <a:normAutofit/>
          </a:bodyPr>
          <a:lstStyle/>
          <a:p>
            <a:r>
              <a:rPr lang="en-US" sz="4000" dirty="0"/>
              <a:t>Submitting your questionnaire response</a:t>
            </a:r>
          </a:p>
        </p:txBody>
      </p:sp>
      <p:sp>
        <p:nvSpPr>
          <p:cNvPr id="6" name="Content Placeholder 5">
            <a:extLst>
              <a:ext uri="{FF2B5EF4-FFF2-40B4-BE49-F238E27FC236}">
                <a16:creationId xmlns:a16="http://schemas.microsoft.com/office/drawing/2014/main" id="{6EBC97DF-8F80-6BBF-1102-F950E9FD9793}"/>
              </a:ext>
            </a:extLst>
          </p:cNvPr>
          <p:cNvSpPr>
            <a:spLocks noGrp="1"/>
          </p:cNvSpPr>
          <p:nvPr>
            <p:ph idx="1"/>
          </p:nvPr>
        </p:nvSpPr>
        <p:spPr>
          <a:xfrm>
            <a:off x="838200" y="1334530"/>
            <a:ext cx="10515600" cy="4842433"/>
          </a:xfrm>
        </p:spPr>
        <p:txBody>
          <a:bodyPr/>
          <a:lstStyle/>
          <a:p>
            <a:pPr marL="514350" indent="-514350">
              <a:buAutoNum type="arabicPeriod"/>
            </a:pPr>
            <a:r>
              <a:rPr lang="en-US" dirty="0"/>
              <a:t>Certify your questionnaire response in section 8</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r>
              <a:rPr lang="en-US" dirty="0"/>
              <a:t>After reviewing your response using the navigation links, menu and back button, click the submit button at the end of the review page</a:t>
            </a:r>
          </a:p>
        </p:txBody>
      </p:sp>
      <p:sp>
        <p:nvSpPr>
          <p:cNvPr id="3" name="Slide Number Placeholder 2">
            <a:extLst>
              <a:ext uri="{FF2B5EF4-FFF2-40B4-BE49-F238E27FC236}">
                <a16:creationId xmlns:a16="http://schemas.microsoft.com/office/drawing/2014/main" id="{B64B42C4-FAA8-2DAF-565D-F39C2D856155}"/>
              </a:ext>
            </a:extLst>
          </p:cNvPr>
          <p:cNvSpPr>
            <a:spLocks noGrp="1"/>
          </p:cNvSpPr>
          <p:nvPr>
            <p:ph type="sldNum" sz="quarter" idx="12"/>
          </p:nvPr>
        </p:nvSpPr>
        <p:spPr/>
        <p:txBody>
          <a:bodyPr/>
          <a:lstStyle/>
          <a:p>
            <a:fld id="{330EA680-D336-4FF7-8B7A-9848BB0A1C32}" type="slidenum">
              <a:rPr lang="en-US" smtClean="0"/>
              <a:t>43</a:t>
            </a:fld>
            <a:endParaRPr lang="en-US"/>
          </a:p>
        </p:txBody>
      </p:sp>
      <p:pic>
        <p:nvPicPr>
          <p:cNvPr id="4" name="Picture 3" descr="P1#y1">
            <a:extLst>
              <a:ext uri="{FF2B5EF4-FFF2-40B4-BE49-F238E27FC236}">
                <a16:creationId xmlns:a16="http://schemas.microsoft.com/office/drawing/2014/main" id="{103F85FE-E855-28E0-3B1E-224520D977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8" name="Picture 7">
            <a:extLst>
              <a:ext uri="{FF2B5EF4-FFF2-40B4-BE49-F238E27FC236}">
                <a16:creationId xmlns:a16="http://schemas.microsoft.com/office/drawing/2014/main" id="{6A47882E-54AC-E3FD-C37A-26DBFC58DACB}"/>
              </a:ext>
            </a:extLst>
          </p:cNvPr>
          <p:cNvPicPr>
            <a:picLocks noChangeAspect="1"/>
          </p:cNvPicPr>
          <p:nvPr/>
        </p:nvPicPr>
        <p:blipFill rotWithShape="1">
          <a:blip r:embed="rId4"/>
          <a:srcRect b="24154"/>
          <a:stretch/>
        </p:blipFill>
        <p:spPr>
          <a:xfrm>
            <a:off x="392671" y="1785573"/>
            <a:ext cx="11133785" cy="346799"/>
          </a:xfrm>
          <a:prstGeom prst="rect">
            <a:avLst/>
          </a:prstGeom>
        </p:spPr>
      </p:pic>
      <p:pic>
        <p:nvPicPr>
          <p:cNvPr id="10" name="Picture 9">
            <a:extLst>
              <a:ext uri="{FF2B5EF4-FFF2-40B4-BE49-F238E27FC236}">
                <a16:creationId xmlns:a16="http://schemas.microsoft.com/office/drawing/2014/main" id="{C2DA02AB-142B-04CF-EE9B-18B61C990BA6}"/>
              </a:ext>
            </a:extLst>
          </p:cNvPr>
          <p:cNvPicPr>
            <a:picLocks noChangeAspect="1"/>
          </p:cNvPicPr>
          <p:nvPr/>
        </p:nvPicPr>
        <p:blipFill>
          <a:blip r:embed="rId5"/>
          <a:stretch>
            <a:fillRect/>
          </a:stretch>
        </p:blipFill>
        <p:spPr>
          <a:xfrm>
            <a:off x="352135" y="2085443"/>
            <a:ext cx="5995772" cy="346799"/>
          </a:xfrm>
          <a:prstGeom prst="rect">
            <a:avLst/>
          </a:prstGeom>
        </p:spPr>
      </p:pic>
      <p:pic>
        <p:nvPicPr>
          <p:cNvPr id="12" name="Picture 11">
            <a:extLst>
              <a:ext uri="{FF2B5EF4-FFF2-40B4-BE49-F238E27FC236}">
                <a16:creationId xmlns:a16="http://schemas.microsoft.com/office/drawing/2014/main" id="{E5D29CA2-BA9A-CF4A-0788-D8C56F1DC98D}"/>
              </a:ext>
            </a:extLst>
          </p:cNvPr>
          <p:cNvPicPr>
            <a:picLocks noChangeAspect="1"/>
          </p:cNvPicPr>
          <p:nvPr/>
        </p:nvPicPr>
        <p:blipFill rotWithShape="1">
          <a:blip r:embed="rId6"/>
          <a:srcRect b="20684"/>
          <a:stretch/>
        </p:blipFill>
        <p:spPr>
          <a:xfrm>
            <a:off x="1291297" y="2376028"/>
            <a:ext cx="7883611" cy="2018616"/>
          </a:xfrm>
          <a:prstGeom prst="rect">
            <a:avLst/>
          </a:prstGeom>
        </p:spPr>
      </p:pic>
      <p:pic>
        <p:nvPicPr>
          <p:cNvPr id="14" name="Picture 13">
            <a:extLst>
              <a:ext uri="{FF2B5EF4-FFF2-40B4-BE49-F238E27FC236}">
                <a16:creationId xmlns:a16="http://schemas.microsoft.com/office/drawing/2014/main" id="{B6816696-446D-386F-6520-D8BC22AAE202}"/>
              </a:ext>
            </a:extLst>
          </p:cNvPr>
          <p:cNvPicPr>
            <a:picLocks noChangeAspect="1"/>
          </p:cNvPicPr>
          <p:nvPr/>
        </p:nvPicPr>
        <p:blipFill>
          <a:blip r:embed="rId7"/>
          <a:stretch>
            <a:fillRect/>
          </a:stretch>
        </p:blipFill>
        <p:spPr>
          <a:xfrm>
            <a:off x="3937557" y="5334979"/>
            <a:ext cx="3476625" cy="1352550"/>
          </a:xfrm>
          <a:prstGeom prst="rect">
            <a:avLst/>
          </a:prstGeom>
        </p:spPr>
      </p:pic>
    </p:spTree>
    <p:extLst>
      <p:ext uri="{BB962C8B-B14F-4D97-AF65-F5344CB8AC3E}">
        <p14:creationId xmlns:p14="http://schemas.microsoft.com/office/powerpoint/2010/main" val="3285502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F581-F8BE-910E-37EF-C7ACE4DE5A42}"/>
              </a:ext>
            </a:extLst>
          </p:cNvPr>
          <p:cNvSpPr>
            <a:spLocks noGrp="1"/>
          </p:cNvSpPr>
          <p:nvPr>
            <p:ph type="title"/>
          </p:nvPr>
        </p:nvSpPr>
        <p:spPr>
          <a:xfrm>
            <a:off x="838200" y="232250"/>
            <a:ext cx="10515600" cy="1325563"/>
          </a:xfrm>
        </p:spPr>
        <p:txBody>
          <a:bodyPr>
            <a:normAutofit/>
          </a:bodyPr>
          <a:lstStyle/>
          <a:p>
            <a:r>
              <a:rPr lang="en-US" sz="4000" dirty="0"/>
              <a:t>After submitting your questionnaire response</a:t>
            </a:r>
          </a:p>
        </p:txBody>
      </p:sp>
      <p:sp>
        <p:nvSpPr>
          <p:cNvPr id="6" name="Content Placeholder 5">
            <a:extLst>
              <a:ext uri="{FF2B5EF4-FFF2-40B4-BE49-F238E27FC236}">
                <a16:creationId xmlns:a16="http://schemas.microsoft.com/office/drawing/2014/main" id="{6EBC97DF-8F80-6BBF-1102-F950E9FD9793}"/>
              </a:ext>
            </a:extLst>
          </p:cNvPr>
          <p:cNvSpPr>
            <a:spLocks noGrp="1"/>
          </p:cNvSpPr>
          <p:nvPr>
            <p:ph idx="1"/>
          </p:nvPr>
        </p:nvSpPr>
        <p:spPr>
          <a:xfrm>
            <a:off x="838200" y="1482814"/>
            <a:ext cx="10515600" cy="4842433"/>
          </a:xfrm>
        </p:spPr>
        <p:txBody>
          <a:bodyPr>
            <a:normAutofit lnSpcReduction="10000"/>
          </a:bodyPr>
          <a:lstStyle/>
          <a:p>
            <a:pPr marL="514350" indent="-514350">
              <a:buAutoNum type="arabicPeriod"/>
            </a:pPr>
            <a:r>
              <a:rPr lang="en-US" dirty="0"/>
              <a:t>Click the Download a PDF link on the page following the “submit response” button (highly recommended)</a:t>
            </a:r>
          </a:p>
          <a:p>
            <a:pPr marL="514350" indent="-514350">
              <a:buAutoNum type="arabicPeriod"/>
            </a:pPr>
            <a:endParaRPr lang="en-US" dirty="0"/>
          </a:p>
          <a:p>
            <a:pPr marL="514350" indent="-514350">
              <a:buAutoNum type="arabicPeriod"/>
            </a:pPr>
            <a:endParaRPr lang="en-US" sz="3600" dirty="0"/>
          </a:p>
          <a:p>
            <a:pPr marL="514350" indent="-514350">
              <a:buAutoNum type="arabicPeriod"/>
            </a:pPr>
            <a:r>
              <a:rPr lang="en-US" dirty="0"/>
              <a:t>Check for a confirmation </a:t>
            </a:r>
          </a:p>
          <a:p>
            <a:pPr marL="0" indent="0">
              <a:spcBef>
                <a:spcPts val="0"/>
              </a:spcBef>
              <a:buNone/>
            </a:pPr>
            <a:r>
              <a:rPr lang="en-US" dirty="0"/>
              <a:t>email from the project team</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0" indent="0">
              <a:buNone/>
            </a:pPr>
            <a:r>
              <a:rPr lang="en-US" dirty="0"/>
              <a:t>3. Look out for follow-up correspondence from individual members of the project team if clarification on your response is needed</a:t>
            </a:r>
          </a:p>
        </p:txBody>
      </p:sp>
      <p:sp>
        <p:nvSpPr>
          <p:cNvPr id="3" name="Slide Number Placeholder 2">
            <a:extLst>
              <a:ext uri="{FF2B5EF4-FFF2-40B4-BE49-F238E27FC236}">
                <a16:creationId xmlns:a16="http://schemas.microsoft.com/office/drawing/2014/main" id="{B64B42C4-FAA8-2DAF-565D-F39C2D856155}"/>
              </a:ext>
            </a:extLst>
          </p:cNvPr>
          <p:cNvSpPr>
            <a:spLocks noGrp="1"/>
          </p:cNvSpPr>
          <p:nvPr>
            <p:ph type="sldNum" sz="quarter" idx="12"/>
          </p:nvPr>
        </p:nvSpPr>
        <p:spPr/>
        <p:txBody>
          <a:bodyPr/>
          <a:lstStyle/>
          <a:p>
            <a:fld id="{330EA680-D336-4FF7-8B7A-9848BB0A1C32}" type="slidenum">
              <a:rPr lang="en-US" smtClean="0"/>
              <a:t>44</a:t>
            </a:fld>
            <a:endParaRPr lang="en-US"/>
          </a:p>
        </p:txBody>
      </p:sp>
      <p:pic>
        <p:nvPicPr>
          <p:cNvPr id="4" name="Picture 3" descr="P1#y1">
            <a:extLst>
              <a:ext uri="{FF2B5EF4-FFF2-40B4-BE49-F238E27FC236}">
                <a16:creationId xmlns:a16="http://schemas.microsoft.com/office/drawing/2014/main" id="{103F85FE-E855-28E0-3B1E-224520D977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9" name="Picture 8">
            <a:extLst>
              <a:ext uri="{FF2B5EF4-FFF2-40B4-BE49-F238E27FC236}">
                <a16:creationId xmlns:a16="http://schemas.microsoft.com/office/drawing/2014/main" id="{75C9117C-6BEF-BD7C-D6C5-EDF8D5B43FCB}"/>
              </a:ext>
            </a:extLst>
          </p:cNvPr>
          <p:cNvPicPr>
            <a:picLocks noChangeAspect="1"/>
          </p:cNvPicPr>
          <p:nvPr/>
        </p:nvPicPr>
        <p:blipFill>
          <a:blip r:embed="rId4"/>
          <a:stretch>
            <a:fillRect/>
          </a:stretch>
        </p:blipFill>
        <p:spPr>
          <a:xfrm>
            <a:off x="5241822" y="2518295"/>
            <a:ext cx="5829300" cy="2419350"/>
          </a:xfrm>
          <a:prstGeom prst="rect">
            <a:avLst/>
          </a:prstGeom>
          <a:ln>
            <a:solidFill>
              <a:srgbClr val="80EDF8"/>
            </a:solidFill>
          </a:ln>
        </p:spPr>
      </p:pic>
      <p:pic>
        <p:nvPicPr>
          <p:cNvPr id="13" name="Picture 12">
            <a:extLst>
              <a:ext uri="{FF2B5EF4-FFF2-40B4-BE49-F238E27FC236}">
                <a16:creationId xmlns:a16="http://schemas.microsoft.com/office/drawing/2014/main" id="{AF899A95-653C-CF45-AC56-D85F2618147E}"/>
              </a:ext>
            </a:extLst>
          </p:cNvPr>
          <p:cNvPicPr>
            <a:picLocks noChangeAspect="1"/>
          </p:cNvPicPr>
          <p:nvPr/>
        </p:nvPicPr>
        <p:blipFill rotWithShape="1">
          <a:blip r:embed="rId5"/>
          <a:srcRect l="10084" t="13473" b="23509"/>
          <a:stretch/>
        </p:blipFill>
        <p:spPr>
          <a:xfrm>
            <a:off x="2730464" y="1356767"/>
            <a:ext cx="2458995" cy="528868"/>
          </a:xfrm>
          <a:prstGeom prst="rect">
            <a:avLst/>
          </a:prstGeom>
        </p:spPr>
      </p:pic>
    </p:spTree>
    <p:extLst>
      <p:ext uri="{BB962C8B-B14F-4D97-AF65-F5344CB8AC3E}">
        <p14:creationId xmlns:p14="http://schemas.microsoft.com/office/powerpoint/2010/main" val="2754851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4AF-F2CE-07EC-586F-160272321165}"/>
              </a:ext>
            </a:extLst>
          </p:cNvPr>
          <p:cNvSpPr>
            <a:spLocks noGrp="1"/>
          </p:cNvSpPr>
          <p:nvPr>
            <p:ph type="title"/>
          </p:nvPr>
        </p:nvSpPr>
        <p:spPr/>
        <p:txBody>
          <a:bodyPr>
            <a:normAutofit fontScale="90000"/>
          </a:bodyPr>
          <a:lstStyle/>
          <a:p>
            <a:r>
              <a:rPr lang="en-US" dirty="0"/>
              <a:t>Example questionnaire structure: EAF Facility producing cold rolled flat steel coils (simplified)</a:t>
            </a:r>
          </a:p>
        </p:txBody>
      </p:sp>
      <p:graphicFrame>
        <p:nvGraphicFramePr>
          <p:cNvPr id="7" name="Table 7">
            <a:extLst>
              <a:ext uri="{FF2B5EF4-FFF2-40B4-BE49-F238E27FC236}">
                <a16:creationId xmlns:a16="http://schemas.microsoft.com/office/drawing/2014/main" id="{062456F6-45E7-0934-83F9-E8618295D89F}"/>
              </a:ext>
            </a:extLst>
          </p:cNvPr>
          <p:cNvGraphicFramePr>
            <a:graphicFrameLocks noGrp="1"/>
          </p:cNvGraphicFramePr>
          <p:nvPr>
            <p:ph idx="1"/>
            <p:extLst>
              <p:ext uri="{D42A27DB-BD31-4B8C-83A1-F6EECF244321}">
                <p14:modId xmlns:p14="http://schemas.microsoft.com/office/powerpoint/2010/main" val="3331539087"/>
              </p:ext>
            </p:extLst>
          </p:nvPr>
        </p:nvGraphicFramePr>
        <p:xfrm>
          <a:off x="838200" y="1825625"/>
          <a:ext cx="10515600" cy="3754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786969187"/>
                    </a:ext>
                  </a:extLst>
                </a:gridCol>
                <a:gridCol w="5257800">
                  <a:extLst>
                    <a:ext uri="{9D8B030D-6E8A-4147-A177-3AD203B41FA5}">
                      <a16:colId xmlns:a16="http://schemas.microsoft.com/office/drawing/2014/main" val="352248155"/>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66745169"/>
                  </a:ext>
                </a:extLst>
              </a:tr>
              <a:tr h="370840">
                <a:tc>
                  <a:txBody>
                    <a:bodyPr/>
                    <a:lstStyle/>
                    <a:p>
                      <a:r>
                        <a:rPr lang="en-US"/>
                        <a:t>(Sections 1, 2, &amp; 5) Steelmaking inputs: Including flux materials, DRI, Pig Iron, iron pellets, Coke, scrap steel, industrial gases, ferroalloys  among others</a:t>
                      </a:r>
                    </a:p>
                  </a:txBody>
                  <a:tcPr/>
                </a:tc>
                <a:tc>
                  <a:txBody>
                    <a:bodyPr/>
                    <a:lstStyle/>
                    <a:p>
                      <a:r>
                        <a:rPr lang="en-US"/>
                        <a:t>(Section 2) Semi-finished steel produced (for shipment or as intermediate product)</a:t>
                      </a:r>
                    </a:p>
                  </a:txBody>
                  <a:tcPr/>
                </a:tc>
                <a:extLst>
                  <a:ext uri="{0D108BD9-81ED-4DB2-BD59-A6C34878D82A}">
                    <a16:rowId xmlns:a16="http://schemas.microsoft.com/office/drawing/2014/main" val="4016464643"/>
                  </a:ext>
                </a:extLst>
              </a:tr>
              <a:tr h="370840">
                <a:tc>
                  <a:txBody>
                    <a:bodyPr/>
                    <a:lstStyle/>
                    <a:p>
                      <a:r>
                        <a:rPr lang="en-US"/>
                        <a:t>(Sections 3 and 4) Fuel and energy inputs: Includes natural gas, electricity, steam, other fuels,  RECs, other arrangements</a:t>
                      </a:r>
                    </a:p>
                  </a:txBody>
                  <a:tcPr/>
                </a:tc>
                <a:tc>
                  <a:txBody>
                    <a:bodyPr/>
                    <a:lstStyle/>
                    <a:p>
                      <a:r>
                        <a:rPr lang="en-US"/>
                        <a:t>(Section 2) Hot-rolled steel produced (for shipment or as intermediate product)</a:t>
                      </a:r>
                    </a:p>
                  </a:txBody>
                  <a:tcPr/>
                </a:tc>
                <a:extLst>
                  <a:ext uri="{0D108BD9-81ED-4DB2-BD59-A6C34878D82A}">
                    <a16:rowId xmlns:a16="http://schemas.microsoft.com/office/drawing/2014/main" val="3473313321"/>
                  </a:ext>
                </a:extLst>
              </a:tr>
              <a:tr h="370840">
                <a:tc>
                  <a:txBody>
                    <a:bodyPr/>
                    <a:lstStyle/>
                    <a:p>
                      <a:r>
                        <a:rPr lang="en-US"/>
                        <a:t>(Section 5) Sourcing of inputs (domestic and import) and allocation to products produced</a:t>
                      </a:r>
                    </a:p>
                  </a:txBody>
                  <a:tcPr/>
                </a:tc>
                <a:tc>
                  <a:txBody>
                    <a:bodyPr/>
                    <a:lstStyle/>
                    <a:p>
                      <a:r>
                        <a:rPr lang="en-US"/>
                        <a:t>(Section 2) Cold-rolled steel produced</a:t>
                      </a:r>
                    </a:p>
                  </a:txBody>
                  <a:tcPr/>
                </a:tc>
                <a:extLst>
                  <a:ext uri="{0D108BD9-81ED-4DB2-BD59-A6C34878D82A}">
                    <a16:rowId xmlns:a16="http://schemas.microsoft.com/office/drawing/2014/main" val="4280753738"/>
                  </a:ext>
                </a:extLst>
              </a:tr>
              <a:tr h="370840">
                <a:tc>
                  <a:txBody>
                    <a:bodyPr/>
                    <a:lstStyle/>
                    <a:p>
                      <a:endParaRPr lang="en-US"/>
                    </a:p>
                  </a:txBody>
                  <a:tcPr/>
                </a:tc>
                <a:tc>
                  <a:txBody>
                    <a:bodyPr/>
                    <a:lstStyle/>
                    <a:p>
                      <a:r>
                        <a:rPr lang="en-US"/>
                        <a:t>(Section 2) Production of each of the above divided between use in the same facility versus shipments to other facilities</a:t>
                      </a:r>
                    </a:p>
                  </a:txBody>
                  <a:tcPr/>
                </a:tc>
                <a:extLst>
                  <a:ext uri="{0D108BD9-81ED-4DB2-BD59-A6C34878D82A}">
                    <a16:rowId xmlns:a16="http://schemas.microsoft.com/office/drawing/2014/main" val="2389747094"/>
                  </a:ext>
                </a:extLst>
              </a:tr>
            </a:tbl>
          </a:graphicData>
        </a:graphic>
      </p:graphicFrame>
      <p:graphicFrame>
        <p:nvGraphicFramePr>
          <p:cNvPr id="6" name="Table 5">
            <a:extLst>
              <a:ext uri="{FF2B5EF4-FFF2-40B4-BE49-F238E27FC236}">
                <a16:creationId xmlns:a16="http://schemas.microsoft.com/office/drawing/2014/main" id="{666F556E-2D1A-5E5A-5983-F78C6A988F68}"/>
              </a:ext>
            </a:extLst>
          </p:cNvPr>
          <p:cNvGraphicFramePr>
            <a:graphicFrameLocks/>
          </p:cNvGraphicFramePr>
          <p:nvPr>
            <p:extLst>
              <p:ext uri="{D42A27DB-BD31-4B8C-83A1-F6EECF244321}">
                <p14:modId xmlns:p14="http://schemas.microsoft.com/office/powerpoint/2010/main" val="3777508499"/>
              </p:ext>
            </p:extLst>
          </p:nvPr>
        </p:nvGraphicFramePr>
        <p:xfrm>
          <a:off x="838200" y="1825625"/>
          <a:ext cx="10515600" cy="370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636180105"/>
                    </a:ext>
                  </a:extLst>
                </a:gridCol>
                <a:gridCol w="5257800">
                  <a:extLst>
                    <a:ext uri="{9D8B030D-6E8A-4147-A177-3AD203B41FA5}">
                      <a16:colId xmlns:a16="http://schemas.microsoft.com/office/drawing/2014/main" val="2669165879"/>
                    </a:ext>
                  </a:extLst>
                </a:gridCol>
              </a:tblGrid>
              <a:tr h="370840">
                <a:tc>
                  <a:txBody>
                    <a:bodyPr/>
                    <a:lstStyle/>
                    <a:p>
                      <a:r>
                        <a:rPr lang="en-US"/>
                        <a:t>Production inputs required</a:t>
                      </a:r>
                    </a:p>
                  </a:txBody>
                  <a:tcPr/>
                </a:tc>
                <a:tc>
                  <a:txBody>
                    <a:bodyPr/>
                    <a:lstStyle/>
                    <a:p>
                      <a:r>
                        <a:rPr lang="en-US"/>
                        <a:t>Production outputs required</a:t>
                      </a:r>
                    </a:p>
                  </a:txBody>
                  <a:tcPr/>
                </a:tc>
                <a:extLst>
                  <a:ext uri="{0D108BD9-81ED-4DB2-BD59-A6C34878D82A}">
                    <a16:rowId xmlns:a16="http://schemas.microsoft.com/office/drawing/2014/main" val="2984163258"/>
                  </a:ext>
                </a:extLst>
              </a:tr>
            </a:tbl>
          </a:graphicData>
        </a:graphic>
      </p:graphicFrame>
      <p:pic>
        <p:nvPicPr>
          <p:cNvPr id="4" name="Picture 3" descr="P1#y1">
            <a:extLst>
              <a:ext uri="{FF2B5EF4-FFF2-40B4-BE49-F238E27FC236}">
                <a16:creationId xmlns:a16="http://schemas.microsoft.com/office/drawing/2014/main" id="{8FB26DA7-62AC-C894-37E4-05A0AEE5D1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365328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173F-1C11-461F-3C91-D3BFB96A550C}"/>
              </a:ext>
            </a:extLst>
          </p:cNvPr>
          <p:cNvSpPr>
            <a:spLocks noGrp="1"/>
          </p:cNvSpPr>
          <p:nvPr>
            <p:ph type="title"/>
          </p:nvPr>
        </p:nvSpPr>
        <p:spPr>
          <a:xfrm>
            <a:off x="838200" y="0"/>
            <a:ext cx="10515600" cy="1825625"/>
          </a:xfrm>
        </p:spPr>
        <p:txBody>
          <a:bodyPr>
            <a:normAutofit/>
          </a:bodyPr>
          <a:lstStyle/>
          <a:p>
            <a:r>
              <a:rPr lang="en-US" sz="4000" dirty="0"/>
              <a:t>Example questionnaire structure: facility producing ERW steel tube</a:t>
            </a:r>
          </a:p>
        </p:txBody>
      </p:sp>
      <p:graphicFrame>
        <p:nvGraphicFramePr>
          <p:cNvPr id="5" name="Table 5">
            <a:extLst>
              <a:ext uri="{FF2B5EF4-FFF2-40B4-BE49-F238E27FC236}">
                <a16:creationId xmlns:a16="http://schemas.microsoft.com/office/drawing/2014/main" id="{AC48AA6B-3D2C-9DDB-7559-BD4313FA97FB}"/>
              </a:ext>
            </a:extLst>
          </p:cNvPr>
          <p:cNvGraphicFramePr>
            <a:graphicFrameLocks noGrp="1"/>
          </p:cNvGraphicFramePr>
          <p:nvPr>
            <p:ph idx="1"/>
            <p:extLst>
              <p:ext uri="{D42A27DB-BD31-4B8C-83A1-F6EECF244321}">
                <p14:modId xmlns:p14="http://schemas.microsoft.com/office/powerpoint/2010/main" val="2705221253"/>
              </p:ext>
            </p:extLst>
          </p:nvPr>
        </p:nvGraphicFramePr>
        <p:xfrm>
          <a:off x="838200" y="1825625"/>
          <a:ext cx="10515600" cy="4028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636180105"/>
                    </a:ext>
                  </a:extLst>
                </a:gridCol>
                <a:gridCol w="5257800">
                  <a:extLst>
                    <a:ext uri="{9D8B030D-6E8A-4147-A177-3AD203B41FA5}">
                      <a16:colId xmlns:a16="http://schemas.microsoft.com/office/drawing/2014/main" val="2669165879"/>
                    </a:ext>
                  </a:extLst>
                </a:gridCol>
              </a:tblGrid>
              <a:tr h="370840">
                <a:tc>
                  <a:txBody>
                    <a:bodyPr/>
                    <a:lstStyle/>
                    <a:p>
                      <a:r>
                        <a:rPr lang="en-US"/>
                        <a:t>Production inputs required</a:t>
                      </a:r>
                    </a:p>
                  </a:txBody>
                  <a:tcPr/>
                </a:tc>
                <a:tc>
                  <a:txBody>
                    <a:bodyPr/>
                    <a:lstStyle/>
                    <a:p>
                      <a:r>
                        <a:rPr lang="en-US"/>
                        <a:t>Production outputs required</a:t>
                      </a:r>
                    </a:p>
                  </a:txBody>
                  <a:tcPr/>
                </a:tc>
                <a:extLst>
                  <a:ext uri="{0D108BD9-81ED-4DB2-BD59-A6C34878D82A}">
                    <a16:rowId xmlns:a16="http://schemas.microsoft.com/office/drawing/2014/main" val="2984163258"/>
                  </a:ext>
                </a:extLst>
              </a:tr>
              <a:tr h="370840">
                <a:tc>
                  <a:txBody>
                    <a:bodyPr/>
                    <a:lstStyle/>
                    <a:p>
                      <a:r>
                        <a:rPr lang="en-US"/>
                        <a:t>Sections 1 and 2: Quantity of flat steel product purchased (e.g. 100 MT of Hot rolled sheet in coils)</a:t>
                      </a:r>
                    </a:p>
                  </a:txBody>
                  <a:tcPr/>
                </a:tc>
                <a:tc>
                  <a:txBody>
                    <a:bodyPr/>
                    <a:lstStyle/>
                    <a:p>
                      <a:r>
                        <a:rPr lang="en-US"/>
                        <a:t>Section 2: Quantity of non-seamless steel tube produced.</a:t>
                      </a:r>
                    </a:p>
                  </a:txBody>
                  <a:tcPr/>
                </a:tc>
                <a:extLst>
                  <a:ext uri="{0D108BD9-81ED-4DB2-BD59-A6C34878D82A}">
                    <a16:rowId xmlns:a16="http://schemas.microsoft.com/office/drawing/2014/main" val="452432622"/>
                  </a:ext>
                </a:extLst>
              </a:tr>
              <a:tr h="370840">
                <a:tc>
                  <a:txBody>
                    <a:bodyPr/>
                    <a:lstStyle/>
                    <a:p>
                      <a:r>
                        <a:rPr lang="en-US"/>
                        <a:t>Section 5: Sources of flat steel product purchased (respondents must identify sources of domestically sourced inputs and country-sources of imported inputs)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Production of each of the above divided between use in the same facility versus shipments to other facilities</a:t>
                      </a:r>
                      <a:endParaRPr lang="en-US"/>
                    </a:p>
                    <a:p>
                      <a:endParaRPr lang="en-US"/>
                    </a:p>
                  </a:txBody>
                  <a:tcPr/>
                </a:tc>
                <a:extLst>
                  <a:ext uri="{0D108BD9-81ED-4DB2-BD59-A6C34878D82A}">
                    <a16:rowId xmlns:a16="http://schemas.microsoft.com/office/drawing/2014/main" val="38971330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Sections 3 &amp; 4: Quantity of electricity used (allocated to production of steel tube and to other on-site 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applicable) Quantity of any non-covered products produced</a:t>
                      </a:r>
                    </a:p>
                    <a:p>
                      <a:endParaRPr lang="en-US"/>
                    </a:p>
                  </a:txBody>
                  <a:tcPr/>
                </a:tc>
                <a:extLst>
                  <a:ext uri="{0D108BD9-81ED-4DB2-BD59-A6C34878D82A}">
                    <a16:rowId xmlns:a16="http://schemas.microsoft.com/office/drawing/2014/main" val="32977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applicable) Quantity of any other energy used (allocated to production of steel tube and to other on-site use)</a:t>
                      </a:r>
                    </a:p>
                  </a:txBody>
                  <a:tcPr/>
                </a:tc>
                <a:tc>
                  <a:txBody>
                    <a:bodyPr/>
                    <a:lstStyle/>
                    <a:p>
                      <a:endParaRPr lang="en-US"/>
                    </a:p>
                  </a:txBody>
                  <a:tcPr/>
                </a:tc>
                <a:extLst>
                  <a:ext uri="{0D108BD9-81ED-4DB2-BD59-A6C34878D82A}">
                    <a16:rowId xmlns:a16="http://schemas.microsoft.com/office/drawing/2014/main" val="3183346339"/>
                  </a:ext>
                </a:extLst>
              </a:tr>
            </a:tbl>
          </a:graphicData>
        </a:graphic>
      </p:graphicFrame>
      <p:sp>
        <p:nvSpPr>
          <p:cNvPr id="4" name="Slide Number Placeholder 3">
            <a:extLst>
              <a:ext uri="{FF2B5EF4-FFF2-40B4-BE49-F238E27FC236}">
                <a16:creationId xmlns:a16="http://schemas.microsoft.com/office/drawing/2014/main" id="{BCC4E18F-8F73-E4EA-430E-25A90ED6CC4E}"/>
              </a:ext>
            </a:extLst>
          </p:cNvPr>
          <p:cNvSpPr>
            <a:spLocks noGrp="1"/>
          </p:cNvSpPr>
          <p:nvPr>
            <p:ph type="sldNum" sz="quarter" idx="12"/>
          </p:nvPr>
        </p:nvSpPr>
        <p:spPr/>
        <p:txBody>
          <a:bodyPr/>
          <a:lstStyle/>
          <a:p>
            <a:fld id="{330EA680-D336-4FF7-8B7A-9848BB0A1C32}" type="slidenum">
              <a:rPr lang="en-US" smtClean="0"/>
              <a:t>46</a:t>
            </a:fld>
            <a:endParaRPr lang="en-US"/>
          </a:p>
        </p:txBody>
      </p:sp>
      <p:pic>
        <p:nvPicPr>
          <p:cNvPr id="3" name="Picture 2" descr="P1#y1">
            <a:extLst>
              <a:ext uri="{FF2B5EF4-FFF2-40B4-BE49-F238E27FC236}">
                <a16:creationId xmlns:a16="http://schemas.microsoft.com/office/drawing/2014/main" id="{F83A28BD-E3F1-B079-C5E8-2C7E8481F1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069092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CF06-842E-92BB-1514-60F01F1A055B}"/>
              </a:ext>
            </a:extLst>
          </p:cNvPr>
          <p:cNvSpPr>
            <a:spLocks noGrp="1"/>
          </p:cNvSpPr>
          <p:nvPr>
            <p:ph type="title"/>
          </p:nvPr>
        </p:nvSpPr>
        <p:spPr>
          <a:xfrm>
            <a:off x="610973" y="232251"/>
            <a:ext cx="10515600" cy="1325563"/>
          </a:xfrm>
        </p:spPr>
        <p:txBody>
          <a:bodyPr/>
          <a:lstStyle/>
          <a:p>
            <a:r>
              <a:rPr lang="en-US" dirty="0"/>
              <a:t>Other resources for completing the survey</a:t>
            </a:r>
          </a:p>
        </p:txBody>
      </p:sp>
      <p:sp>
        <p:nvSpPr>
          <p:cNvPr id="3" name="Content Placeholder 2">
            <a:extLst>
              <a:ext uri="{FF2B5EF4-FFF2-40B4-BE49-F238E27FC236}">
                <a16:creationId xmlns:a16="http://schemas.microsoft.com/office/drawing/2014/main" id="{E670CB4D-1A8E-5752-31C3-F1D39EAEB272}"/>
              </a:ext>
            </a:extLst>
          </p:cNvPr>
          <p:cNvSpPr>
            <a:spLocks noGrp="1"/>
          </p:cNvSpPr>
          <p:nvPr>
            <p:ph idx="1"/>
          </p:nvPr>
        </p:nvSpPr>
        <p:spPr>
          <a:xfrm>
            <a:off x="838200" y="1424940"/>
            <a:ext cx="10515600" cy="4931410"/>
          </a:xfrm>
        </p:spPr>
        <p:txBody>
          <a:bodyPr>
            <a:normAutofit fontScale="92500" lnSpcReduction="20000"/>
          </a:bodyPr>
          <a:lstStyle/>
          <a:p>
            <a:r>
              <a:rPr lang="en-US" dirty="0"/>
              <a:t>The list of </a:t>
            </a:r>
            <a:r>
              <a:rPr lang="en-US" dirty="0">
                <a:hlinkClick r:id="rId3"/>
              </a:rPr>
              <a:t>steel and aluminum products </a:t>
            </a:r>
            <a:r>
              <a:rPr lang="en-US" dirty="0"/>
              <a:t>covered under this investigation</a:t>
            </a:r>
          </a:p>
          <a:p>
            <a:pPr marL="0" indent="0">
              <a:buNone/>
            </a:pPr>
            <a:endParaRPr lang="en-US" dirty="0"/>
          </a:p>
          <a:p>
            <a:r>
              <a:rPr lang="en-US" dirty="0"/>
              <a:t>PDF downloads of all questions asked company- and facility-level questionnaires</a:t>
            </a:r>
          </a:p>
          <a:p>
            <a:pPr lvl="1"/>
            <a:r>
              <a:rPr lang="en-US" dirty="0">
                <a:hlinkClick r:id="rId4"/>
              </a:rPr>
              <a:t>Company-level</a:t>
            </a:r>
            <a:r>
              <a:rPr lang="en-US" dirty="0"/>
              <a:t> </a:t>
            </a:r>
          </a:p>
          <a:p>
            <a:pPr lvl="1"/>
            <a:r>
              <a:rPr lang="en-US" dirty="0">
                <a:hlinkClick r:id="rId5"/>
              </a:rPr>
              <a:t>Facility-level – Aluminum and Steel combined </a:t>
            </a:r>
            <a:endParaRPr lang="en-US" dirty="0"/>
          </a:p>
          <a:p>
            <a:pPr lvl="1"/>
            <a:r>
              <a:rPr lang="en-US" dirty="0">
                <a:hlinkClick r:id="rId6"/>
              </a:rPr>
              <a:t>Facility-level – Aluminum only </a:t>
            </a:r>
            <a:endParaRPr lang="en-US" dirty="0"/>
          </a:p>
          <a:p>
            <a:pPr lvl="1"/>
            <a:r>
              <a:rPr lang="en-US" dirty="0">
                <a:hlinkClick r:id="rId7"/>
              </a:rPr>
              <a:t>Facility-level – Steel only</a:t>
            </a:r>
            <a:endParaRPr lang="en-US" dirty="0"/>
          </a:p>
          <a:p>
            <a:pPr lvl="1"/>
            <a:endParaRPr lang="en-US" dirty="0"/>
          </a:p>
          <a:p>
            <a:r>
              <a:rPr lang="en-US" dirty="0"/>
              <a:t>A list of </a:t>
            </a:r>
            <a:r>
              <a:rPr lang="en-US" dirty="0">
                <a:hlinkClick r:id="rId8"/>
              </a:rPr>
              <a:t>FAQs</a:t>
            </a:r>
            <a:r>
              <a:rPr lang="en-US" dirty="0"/>
              <a:t> about this data collection, continually updated throughout this investigation</a:t>
            </a:r>
          </a:p>
          <a:p>
            <a:pPr marL="0" indent="0">
              <a:buNone/>
            </a:pPr>
            <a:endParaRPr lang="en-US" dirty="0"/>
          </a:p>
          <a:p>
            <a:r>
              <a:rPr lang="en-US" dirty="0"/>
              <a:t>See our investigation webpage </a:t>
            </a:r>
            <a:r>
              <a:rPr lang="en-US" dirty="0">
                <a:hlinkClick r:id="rId9"/>
              </a:rPr>
              <a:t>www.usitc.gov/saemissions</a:t>
            </a:r>
            <a:r>
              <a:rPr lang="en-US" dirty="0"/>
              <a:t> for more background information on this study request</a:t>
            </a:r>
          </a:p>
          <a:p>
            <a:pPr lvl="1"/>
            <a:endParaRPr lang="en-US" dirty="0"/>
          </a:p>
        </p:txBody>
      </p:sp>
      <p:sp>
        <p:nvSpPr>
          <p:cNvPr id="4" name="Slide Number Placeholder 3">
            <a:extLst>
              <a:ext uri="{FF2B5EF4-FFF2-40B4-BE49-F238E27FC236}">
                <a16:creationId xmlns:a16="http://schemas.microsoft.com/office/drawing/2014/main" id="{83DEA171-239B-B0F7-BED7-9FF4FDE476F9}"/>
              </a:ext>
            </a:extLst>
          </p:cNvPr>
          <p:cNvSpPr>
            <a:spLocks noGrp="1"/>
          </p:cNvSpPr>
          <p:nvPr>
            <p:ph type="sldNum" sz="quarter" idx="12"/>
          </p:nvPr>
        </p:nvSpPr>
        <p:spPr/>
        <p:txBody>
          <a:bodyPr/>
          <a:lstStyle/>
          <a:p>
            <a:fld id="{330EA680-D336-4FF7-8B7A-9848BB0A1C32}" type="slidenum">
              <a:rPr lang="en-US" smtClean="0"/>
              <a:t>47</a:t>
            </a:fld>
            <a:endParaRPr lang="en-US"/>
          </a:p>
        </p:txBody>
      </p:sp>
      <p:pic>
        <p:nvPicPr>
          <p:cNvPr id="5" name="Picture 4" descr="P1#y1">
            <a:extLst>
              <a:ext uri="{FF2B5EF4-FFF2-40B4-BE49-F238E27FC236}">
                <a16:creationId xmlns:a16="http://schemas.microsoft.com/office/drawing/2014/main" id="{74583AEC-5645-06B1-2485-A2886B7ADD2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304117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F5DD-DE62-0024-1251-BC169BEA2865}"/>
              </a:ext>
            </a:extLst>
          </p:cNvPr>
          <p:cNvSpPr>
            <a:spLocks noGrp="1"/>
          </p:cNvSpPr>
          <p:nvPr>
            <p:ph type="title"/>
          </p:nvPr>
        </p:nvSpPr>
        <p:spPr/>
        <p:txBody>
          <a:bodyPr/>
          <a:lstStyle/>
          <a:p>
            <a:r>
              <a:rPr lang="en-US" dirty="0"/>
              <a:t>Contacting the project team</a:t>
            </a:r>
          </a:p>
        </p:txBody>
      </p:sp>
      <p:sp>
        <p:nvSpPr>
          <p:cNvPr id="3" name="Content Placeholder 2">
            <a:extLst>
              <a:ext uri="{FF2B5EF4-FFF2-40B4-BE49-F238E27FC236}">
                <a16:creationId xmlns:a16="http://schemas.microsoft.com/office/drawing/2014/main" id="{CDEEDAB5-F530-4203-5C88-B340FA70DCA9}"/>
              </a:ext>
            </a:extLst>
          </p:cNvPr>
          <p:cNvSpPr>
            <a:spLocks noGrp="1"/>
          </p:cNvSpPr>
          <p:nvPr>
            <p:ph idx="1"/>
          </p:nvPr>
        </p:nvSpPr>
        <p:spPr>
          <a:xfrm>
            <a:off x="838200" y="1825625"/>
            <a:ext cx="10515600" cy="3253002"/>
          </a:xfrm>
        </p:spPr>
        <p:txBody>
          <a:bodyPr>
            <a:normAutofit/>
          </a:bodyPr>
          <a:lstStyle/>
          <a:p>
            <a:r>
              <a:rPr lang="en-US" dirty="0"/>
              <a:t>Please contact the team if you have questions, especially if</a:t>
            </a:r>
          </a:p>
          <a:p>
            <a:pPr lvl="1"/>
            <a:r>
              <a:rPr lang="en-US" dirty="0"/>
              <a:t>You think your company produces covered products in the United States, but you have not received a token to complete the questionnaire</a:t>
            </a:r>
          </a:p>
          <a:p>
            <a:pPr marL="457200" lvl="1" indent="0">
              <a:buNone/>
            </a:pPr>
            <a:endParaRPr lang="en-US" dirty="0"/>
          </a:p>
          <a:p>
            <a:pPr lvl="1"/>
            <a:r>
              <a:rPr lang="en-US" dirty="0"/>
              <a:t>You’ve gotten stuck or locked out of your questionnaire response</a:t>
            </a:r>
          </a:p>
          <a:p>
            <a:pPr marL="457200" lvl="1" indent="0">
              <a:buNone/>
            </a:pPr>
            <a:endParaRPr lang="en-US" dirty="0"/>
          </a:p>
          <a:p>
            <a:pPr lvl="1"/>
            <a:r>
              <a:rPr lang="en-US" dirty="0"/>
              <a:t>You need clarification on what the questions are asking</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F261FB6-F7D9-BCF0-B6C2-75AE12B5BDC8}"/>
              </a:ext>
            </a:extLst>
          </p:cNvPr>
          <p:cNvSpPr>
            <a:spLocks noGrp="1"/>
          </p:cNvSpPr>
          <p:nvPr>
            <p:ph type="sldNum" sz="quarter" idx="12"/>
          </p:nvPr>
        </p:nvSpPr>
        <p:spPr/>
        <p:txBody>
          <a:bodyPr/>
          <a:lstStyle/>
          <a:p>
            <a:fld id="{330EA680-D336-4FF7-8B7A-9848BB0A1C32}" type="slidenum">
              <a:rPr lang="en-US" smtClean="0"/>
              <a:t>48</a:t>
            </a:fld>
            <a:endParaRPr lang="en-US"/>
          </a:p>
        </p:txBody>
      </p:sp>
      <p:sp>
        <p:nvSpPr>
          <p:cNvPr id="5" name="TextBox 4">
            <a:extLst>
              <a:ext uri="{FF2B5EF4-FFF2-40B4-BE49-F238E27FC236}">
                <a16:creationId xmlns:a16="http://schemas.microsoft.com/office/drawing/2014/main" id="{17DA1EBE-1353-4C87-254D-F64C39B208ED}"/>
              </a:ext>
            </a:extLst>
          </p:cNvPr>
          <p:cNvSpPr txBox="1"/>
          <p:nvPr/>
        </p:nvSpPr>
        <p:spPr>
          <a:xfrm>
            <a:off x="1313935" y="5225921"/>
            <a:ext cx="9564130" cy="677108"/>
          </a:xfrm>
          <a:prstGeom prst="rect">
            <a:avLst/>
          </a:prstGeom>
          <a:noFill/>
        </p:spPr>
        <p:txBody>
          <a:bodyPr wrap="square" rtlCol="0">
            <a:spAutoFit/>
          </a:bodyPr>
          <a:lstStyle/>
          <a:p>
            <a:pPr algn="ctr"/>
            <a:r>
              <a:rPr lang="en-US" sz="3800" dirty="0">
                <a:hlinkClick r:id="rId3"/>
              </a:rPr>
              <a:t>sa.emissions@usitc.gov</a:t>
            </a:r>
            <a:r>
              <a:rPr lang="en-US" sz="3800" dirty="0"/>
              <a:t> or 202-780-0230</a:t>
            </a:r>
          </a:p>
        </p:txBody>
      </p:sp>
    </p:spTree>
    <p:extLst>
      <p:ext uri="{BB962C8B-B14F-4D97-AF65-F5344CB8AC3E}">
        <p14:creationId xmlns:p14="http://schemas.microsoft.com/office/powerpoint/2010/main" val="986270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36FB-6399-52A4-4AEA-2E0B2EE848EA}"/>
              </a:ext>
            </a:extLst>
          </p:cNvPr>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81A9FAB3-F1EC-1414-38C6-CA5FA9BD1E6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0F2ED0F-E8C2-4E38-FFFC-63253ED7D922}"/>
              </a:ext>
            </a:extLst>
          </p:cNvPr>
          <p:cNvSpPr>
            <a:spLocks noGrp="1"/>
          </p:cNvSpPr>
          <p:nvPr>
            <p:ph type="sldNum" sz="quarter" idx="12"/>
          </p:nvPr>
        </p:nvSpPr>
        <p:spPr/>
        <p:txBody>
          <a:bodyPr/>
          <a:lstStyle/>
          <a:p>
            <a:fld id="{330EA680-D336-4FF7-8B7A-9848BB0A1C32}" type="slidenum">
              <a:rPr lang="en-US" smtClean="0"/>
              <a:t>49</a:t>
            </a:fld>
            <a:endParaRPr lang="en-US"/>
          </a:p>
        </p:txBody>
      </p:sp>
    </p:spTree>
    <p:extLst>
      <p:ext uri="{BB962C8B-B14F-4D97-AF65-F5344CB8AC3E}">
        <p14:creationId xmlns:p14="http://schemas.microsoft.com/office/powerpoint/2010/main" val="260834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5995-B321-B0DD-3EE5-5DC4A52EF5EE}"/>
              </a:ext>
            </a:extLst>
          </p:cNvPr>
          <p:cNvSpPr>
            <a:spLocks noGrp="1"/>
          </p:cNvSpPr>
          <p:nvPr>
            <p:ph type="title"/>
          </p:nvPr>
        </p:nvSpPr>
        <p:spPr>
          <a:xfrm>
            <a:off x="838200" y="232250"/>
            <a:ext cx="10515600" cy="1325563"/>
          </a:xfrm>
        </p:spPr>
        <p:txBody>
          <a:bodyPr>
            <a:normAutofit/>
          </a:bodyPr>
          <a:lstStyle/>
          <a:p>
            <a:r>
              <a:rPr lang="en-US" sz="4000"/>
              <a:t>Why is the USITC doing this survey?</a:t>
            </a:r>
            <a:endParaRPr lang="en-US" sz="4000">
              <a:highlight>
                <a:srgbClr val="FFFF00"/>
              </a:highlight>
            </a:endParaRPr>
          </a:p>
        </p:txBody>
      </p:sp>
      <p:sp>
        <p:nvSpPr>
          <p:cNvPr id="4" name="Content Placeholder 2">
            <a:extLst>
              <a:ext uri="{FF2B5EF4-FFF2-40B4-BE49-F238E27FC236}">
                <a16:creationId xmlns:a16="http://schemas.microsoft.com/office/drawing/2014/main" id="{3F639A2B-0A3A-BD3C-DA0F-38AAE4366C64}"/>
              </a:ext>
            </a:extLst>
          </p:cNvPr>
          <p:cNvSpPr>
            <a:spLocks noGrp="1"/>
          </p:cNvSpPr>
          <p:nvPr>
            <p:ph idx="1"/>
          </p:nvPr>
        </p:nvSpPr>
        <p:spPr>
          <a:xfrm>
            <a:off x="592667" y="1557813"/>
            <a:ext cx="10988359" cy="5067937"/>
          </a:xfrm>
        </p:spPr>
        <p:txBody>
          <a:bodyPr>
            <a:normAutofit fontScale="85000" lnSpcReduction="20000"/>
          </a:bodyPr>
          <a:lstStyle/>
          <a:p>
            <a:pPr marL="0" indent="0">
              <a:spcAft>
                <a:spcPts val="600"/>
              </a:spcAft>
              <a:buNone/>
            </a:pPr>
            <a:r>
              <a:rPr lang="en-US" dirty="0"/>
              <a:t>Received </a:t>
            </a:r>
            <a:r>
              <a:rPr lang="en-US" dirty="0">
                <a:hlinkClick r:id="rId3"/>
              </a:rPr>
              <a:t>request letter </a:t>
            </a:r>
            <a:r>
              <a:rPr lang="en-US" dirty="0"/>
              <a:t>from USTR in June 2023, report to be delivered January 2025</a:t>
            </a:r>
          </a:p>
          <a:p>
            <a:pPr marL="685800" indent="-401638">
              <a:spcAft>
                <a:spcPts val="600"/>
              </a:spcAft>
              <a:buNone/>
            </a:pPr>
            <a:r>
              <a:rPr lang="en-US" b="1" dirty="0"/>
              <a:t>PURPOSE: </a:t>
            </a:r>
            <a:r>
              <a:rPr lang="en-US" dirty="0"/>
              <a:t>to inform USTR discussions on the Global Arrangement on Sustainable Steel and Aluminum</a:t>
            </a:r>
          </a:p>
          <a:p>
            <a:pPr marL="685800" indent="-401638">
              <a:buNone/>
            </a:pPr>
            <a:r>
              <a:rPr lang="en-US" b="1" dirty="0"/>
              <a:t>WHAT:</a:t>
            </a:r>
          </a:p>
          <a:p>
            <a:pPr lvl="1" indent="-401638"/>
            <a:r>
              <a:rPr lang="en-US" dirty="0"/>
              <a:t>Assess GHG emissions intensity (metric tons of CO</a:t>
            </a:r>
            <a:r>
              <a:rPr lang="en-US" baseline="-25000" dirty="0"/>
              <a:t>2</a:t>
            </a:r>
            <a:r>
              <a:rPr lang="en-US" dirty="0"/>
              <a:t>e per metric ton of product produced) of  </a:t>
            </a:r>
            <a:r>
              <a:rPr lang="en-US" dirty="0">
                <a:hlinkClick r:id="rId4"/>
              </a:rPr>
              <a:t>covered steel and aluminum products </a:t>
            </a:r>
            <a:r>
              <a:rPr lang="en-US" dirty="0"/>
              <a:t>produced in United States in 2022</a:t>
            </a:r>
          </a:p>
          <a:p>
            <a:pPr lvl="1" indent="-401638"/>
            <a:r>
              <a:rPr lang="en-US" dirty="0"/>
              <a:t>Describe methodologies used to collect information and analyze product-specific emissions intensities</a:t>
            </a:r>
          </a:p>
          <a:p>
            <a:pPr lvl="1" indent="-401638">
              <a:spcAft>
                <a:spcPts val="600"/>
              </a:spcAft>
            </a:pPr>
            <a:r>
              <a:rPr lang="en-US" dirty="0"/>
              <a:t>Identify locations (e.g., originating country) and production stages at which emissions occur</a:t>
            </a:r>
          </a:p>
          <a:p>
            <a:pPr marL="1146175" indent="-862013">
              <a:spcAft>
                <a:spcPts val="600"/>
              </a:spcAft>
              <a:buNone/>
            </a:pPr>
            <a:r>
              <a:rPr lang="en-US" b="1" dirty="0"/>
              <a:t>HOW: </a:t>
            </a:r>
            <a:r>
              <a:rPr lang="en-US" dirty="0"/>
              <a:t>conduct a survey of firms, to the extent data is not already available from EPA’s Greenhouse Gas Reporting Program (GHGRP) or other public sources</a:t>
            </a:r>
          </a:p>
          <a:p>
            <a:pPr marL="685800" indent="-401638">
              <a:buNone/>
            </a:pPr>
            <a:r>
              <a:rPr lang="en-US" b="1" dirty="0"/>
              <a:t>PRESENTATION: </a:t>
            </a:r>
          </a:p>
          <a:p>
            <a:pPr lvl="1" indent="-401638"/>
            <a:r>
              <a:rPr lang="en-US" dirty="0"/>
              <a:t>Report estimates of the national average and a measure of the highest GHG emissions intensity by product category</a:t>
            </a:r>
          </a:p>
          <a:p>
            <a:pPr lvl="1" indent="-401638"/>
            <a:r>
              <a:rPr lang="en-US" dirty="0"/>
              <a:t>Public report will not contain any CBI or national security information (NSI)</a:t>
            </a:r>
          </a:p>
        </p:txBody>
      </p:sp>
      <p:sp>
        <p:nvSpPr>
          <p:cNvPr id="3" name="Slide Number Placeholder 2">
            <a:extLst>
              <a:ext uri="{FF2B5EF4-FFF2-40B4-BE49-F238E27FC236}">
                <a16:creationId xmlns:a16="http://schemas.microsoft.com/office/drawing/2014/main" id="{4FE8BED4-7DDB-66C6-1CDA-59F0B8BDE566}"/>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5" name="Picture 4" descr="P1#y1">
            <a:extLst>
              <a:ext uri="{FF2B5EF4-FFF2-40B4-BE49-F238E27FC236}">
                <a16:creationId xmlns:a16="http://schemas.microsoft.com/office/drawing/2014/main" id="{A7192778-CEF0-958D-A8F7-29EA084FEA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80072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5995-B321-B0DD-3EE5-5DC4A52EF5EE}"/>
              </a:ext>
            </a:extLst>
          </p:cNvPr>
          <p:cNvSpPr>
            <a:spLocks noGrp="1"/>
          </p:cNvSpPr>
          <p:nvPr>
            <p:ph type="title"/>
          </p:nvPr>
        </p:nvSpPr>
        <p:spPr>
          <a:xfrm>
            <a:off x="511629" y="232250"/>
            <a:ext cx="10842171" cy="1325563"/>
          </a:xfrm>
        </p:spPr>
        <p:txBody>
          <a:bodyPr>
            <a:normAutofit/>
          </a:bodyPr>
          <a:lstStyle/>
          <a:p>
            <a:r>
              <a:rPr lang="en-US" sz="4000" dirty="0"/>
              <a:t>The importance of your mandatory </a:t>
            </a:r>
            <a:br>
              <a:rPr lang="en-US" sz="4000" dirty="0"/>
            </a:br>
            <a:r>
              <a:rPr lang="en-US" sz="4000" dirty="0"/>
              <a:t>questionnaire response</a:t>
            </a:r>
            <a:endParaRPr lang="en-US" sz="4000" dirty="0">
              <a:highlight>
                <a:srgbClr val="FFFF00"/>
              </a:highlight>
            </a:endParaRPr>
          </a:p>
        </p:txBody>
      </p:sp>
      <p:sp>
        <p:nvSpPr>
          <p:cNvPr id="4" name="Content Placeholder 2">
            <a:extLst>
              <a:ext uri="{FF2B5EF4-FFF2-40B4-BE49-F238E27FC236}">
                <a16:creationId xmlns:a16="http://schemas.microsoft.com/office/drawing/2014/main" id="{3F639A2B-0A3A-BD3C-DA0F-38AAE4366C64}"/>
              </a:ext>
            </a:extLst>
          </p:cNvPr>
          <p:cNvSpPr>
            <a:spLocks noGrp="1"/>
          </p:cNvSpPr>
          <p:nvPr>
            <p:ph idx="1"/>
          </p:nvPr>
        </p:nvSpPr>
        <p:spPr>
          <a:xfrm>
            <a:off x="601820" y="1590684"/>
            <a:ext cx="10988359" cy="5067934"/>
          </a:xfrm>
        </p:spPr>
        <p:txBody>
          <a:bodyPr>
            <a:normAutofit fontScale="92500"/>
          </a:bodyPr>
          <a:lstStyle/>
          <a:p>
            <a:pPr marL="0" indent="0">
              <a:spcAft>
                <a:spcPts val="600"/>
              </a:spcAft>
              <a:buNone/>
            </a:pPr>
            <a:r>
              <a:rPr lang="en-US" b="1" dirty="0"/>
              <a:t>…to inform environmental trade policy</a:t>
            </a:r>
          </a:p>
          <a:p>
            <a:pPr lvl="1">
              <a:spcAft>
                <a:spcPts val="600"/>
              </a:spcAft>
            </a:pPr>
            <a:r>
              <a:rPr lang="en-US" dirty="0"/>
              <a:t>Need national GHG emissions intensity estimates for trade policy</a:t>
            </a:r>
          </a:p>
          <a:p>
            <a:pPr lvl="2">
              <a:spcAft>
                <a:spcPts val="600"/>
              </a:spcAft>
            </a:pPr>
            <a:r>
              <a:rPr lang="en-US" dirty="0"/>
              <a:t>Not all firms do GHG emissions accounting</a:t>
            </a:r>
          </a:p>
          <a:p>
            <a:pPr lvl="2">
              <a:spcAft>
                <a:spcPts val="600"/>
              </a:spcAft>
            </a:pPr>
            <a:r>
              <a:rPr lang="en-US" dirty="0"/>
              <a:t>Those that do may use slightly different methodologies</a:t>
            </a:r>
          </a:p>
          <a:p>
            <a:pPr lvl="1">
              <a:spcAft>
                <a:spcPts val="1200"/>
              </a:spcAft>
            </a:pPr>
            <a:r>
              <a:rPr lang="en-US" dirty="0"/>
              <a:t>Have to collect data directly to have consistent estimates across different companies</a:t>
            </a:r>
          </a:p>
          <a:p>
            <a:pPr marL="0" indent="0">
              <a:spcBef>
                <a:spcPts val="1200"/>
              </a:spcBef>
              <a:spcAft>
                <a:spcPts val="600"/>
              </a:spcAft>
              <a:buNone/>
            </a:pPr>
            <a:r>
              <a:rPr lang="en-US" b="1" dirty="0"/>
              <a:t>…to ensure firms like yours are considered</a:t>
            </a:r>
          </a:p>
          <a:p>
            <a:pPr lvl="1">
              <a:spcAft>
                <a:spcPts val="1200"/>
              </a:spcAft>
            </a:pPr>
            <a:r>
              <a:rPr lang="en-US" dirty="0"/>
              <a:t>Helps policymakers understand the range of producers impacted by product-level actions</a:t>
            </a:r>
          </a:p>
          <a:p>
            <a:pPr marL="0" indent="0">
              <a:spcBef>
                <a:spcPts val="1200"/>
              </a:spcBef>
              <a:spcAft>
                <a:spcPts val="600"/>
              </a:spcAft>
              <a:buNone/>
            </a:pPr>
            <a:r>
              <a:rPr lang="en-US" b="1" dirty="0"/>
              <a:t>…to contribute to the development of GHG emissions accounting methodologies</a:t>
            </a:r>
          </a:p>
          <a:p>
            <a:pPr lvl="1">
              <a:spcAft>
                <a:spcPts val="600"/>
              </a:spcAft>
            </a:pPr>
            <a:r>
              <a:rPr lang="en-US" dirty="0"/>
              <a:t>Understanding data availability may inform other efforts to do similar data collection</a:t>
            </a:r>
          </a:p>
        </p:txBody>
      </p:sp>
      <p:sp>
        <p:nvSpPr>
          <p:cNvPr id="3" name="Slide Number Placeholder 2">
            <a:extLst>
              <a:ext uri="{FF2B5EF4-FFF2-40B4-BE49-F238E27FC236}">
                <a16:creationId xmlns:a16="http://schemas.microsoft.com/office/drawing/2014/main" id="{4FE8BED4-7DDB-66C6-1CDA-59F0B8BDE566}"/>
              </a:ext>
            </a:extLst>
          </p:cNvPr>
          <p:cNvSpPr>
            <a:spLocks noGrp="1"/>
          </p:cNvSpPr>
          <p:nvPr>
            <p:ph type="sldNum" sz="quarter" idx="12"/>
          </p:nvPr>
        </p:nvSpPr>
        <p:spPr/>
        <p:txBody>
          <a:bodyPr/>
          <a:lstStyle/>
          <a:p>
            <a:fld id="{330EA680-D336-4FF7-8B7A-9848BB0A1C32}" type="slidenum">
              <a:rPr lang="en-US" smtClean="0"/>
              <a:t>6</a:t>
            </a:fld>
            <a:endParaRPr lang="en-US"/>
          </a:p>
        </p:txBody>
      </p:sp>
      <p:pic>
        <p:nvPicPr>
          <p:cNvPr id="5" name="Picture 4" descr="P1#y1">
            <a:extLst>
              <a:ext uri="{FF2B5EF4-FFF2-40B4-BE49-F238E27FC236}">
                <a16:creationId xmlns:a16="http://schemas.microsoft.com/office/drawing/2014/main" id="{A7192778-CEF0-958D-A8F7-29EA084FEA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5636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D9B0881-6007-8E7A-5F42-0F6AD758E6B0}"/>
              </a:ext>
            </a:extLst>
          </p:cNvPr>
          <p:cNvGraphicFramePr>
            <a:graphicFrameLocks noGrp="1"/>
          </p:cNvGraphicFramePr>
          <p:nvPr>
            <p:ph idx="1"/>
          </p:nvPr>
        </p:nvGraphicFramePr>
        <p:xfrm>
          <a:off x="100518" y="2109189"/>
          <a:ext cx="10098516" cy="4075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6" name="Straight Arrow Connector 25">
            <a:extLst>
              <a:ext uri="{FF2B5EF4-FFF2-40B4-BE49-F238E27FC236}">
                <a16:creationId xmlns:a16="http://schemas.microsoft.com/office/drawing/2014/main" id="{749C2378-1449-2083-0E4C-4EA7EE2424B1}"/>
              </a:ext>
            </a:extLst>
          </p:cNvPr>
          <p:cNvCxnSpPr/>
          <p:nvPr/>
        </p:nvCxnSpPr>
        <p:spPr>
          <a:xfrm flipH="1" flipV="1">
            <a:off x="3086630" y="2235952"/>
            <a:ext cx="409604" cy="2362939"/>
          </a:xfrm>
          <a:prstGeom prst="straightConnector1">
            <a:avLst/>
          </a:prstGeom>
          <a:ln w="57150">
            <a:solidFill>
              <a:srgbClr val="EEA4DE"/>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2CCC2F6-96F9-96D2-CCE9-DAD0D40564F6}"/>
              </a:ext>
            </a:extLst>
          </p:cNvPr>
          <p:cNvSpPr>
            <a:spLocks noGrp="1"/>
          </p:cNvSpPr>
          <p:nvPr>
            <p:ph type="title"/>
          </p:nvPr>
        </p:nvSpPr>
        <p:spPr>
          <a:xfrm>
            <a:off x="856129" y="70531"/>
            <a:ext cx="10515600" cy="1325563"/>
          </a:xfrm>
        </p:spPr>
        <p:txBody>
          <a:bodyPr/>
          <a:lstStyle/>
          <a:p>
            <a:r>
              <a:rPr lang="en-US"/>
              <a:t>Survey logistics</a:t>
            </a:r>
          </a:p>
        </p:txBody>
      </p:sp>
      <p:sp>
        <p:nvSpPr>
          <p:cNvPr id="4" name="Slide Number Placeholder 3">
            <a:extLst>
              <a:ext uri="{FF2B5EF4-FFF2-40B4-BE49-F238E27FC236}">
                <a16:creationId xmlns:a16="http://schemas.microsoft.com/office/drawing/2014/main" id="{620FD6B8-DD8D-9DE2-FDD4-80760D942CD1}"/>
              </a:ext>
            </a:extLst>
          </p:cNvPr>
          <p:cNvSpPr>
            <a:spLocks noGrp="1"/>
          </p:cNvSpPr>
          <p:nvPr>
            <p:ph type="sldNum" sz="quarter" idx="12"/>
          </p:nvPr>
        </p:nvSpPr>
        <p:spPr>
          <a:xfrm>
            <a:off x="8741876" y="6389848"/>
            <a:ext cx="2743200" cy="365125"/>
          </a:xfrm>
        </p:spPr>
        <p:txBody>
          <a:bodyPr/>
          <a:lstStyle/>
          <a:p>
            <a:fld id="{330EA680-D336-4FF7-8B7A-9848BB0A1C32}" type="slidenum">
              <a:rPr lang="en-US" smtClean="0"/>
              <a:t>7</a:t>
            </a:fld>
            <a:endParaRPr lang="en-US"/>
          </a:p>
        </p:txBody>
      </p:sp>
      <p:sp>
        <p:nvSpPr>
          <p:cNvPr id="6" name="Oval 5">
            <a:extLst>
              <a:ext uri="{FF2B5EF4-FFF2-40B4-BE49-F238E27FC236}">
                <a16:creationId xmlns:a16="http://schemas.microsoft.com/office/drawing/2014/main" id="{5887638A-DF3E-7E38-1611-2DB0D2092E34}"/>
              </a:ext>
            </a:extLst>
          </p:cNvPr>
          <p:cNvSpPr/>
          <p:nvPr/>
        </p:nvSpPr>
        <p:spPr>
          <a:xfrm>
            <a:off x="721659" y="1361003"/>
            <a:ext cx="2847975" cy="914400"/>
          </a:xfrm>
          <a:prstGeom prst="ellipse">
            <a:avLst/>
          </a:prstGeom>
          <a:solidFill>
            <a:srgbClr val="80EDF8"/>
          </a:solidFill>
          <a:ln>
            <a:solidFill>
              <a:schemeClr val="accent3">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a:solidFill>
                  <a:schemeClr val="tx1"/>
                </a:solidFill>
              </a:rPr>
              <a:t>USITC</a:t>
            </a:r>
          </a:p>
        </p:txBody>
      </p:sp>
      <p:pic>
        <p:nvPicPr>
          <p:cNvPr id="7" name="Picture 6" descr="P1#y1">
            <a:extLst>
              <a:ext uri="{FF2B5EF4-FFF2-40B4-BE49-F238E27FC236}">
                <a16:creationId xmlns:a16="http://schemas.microsoft.com/office/drawing/2014/main" id="{A6E4A15D-B5BF-9BBF-988F-F1AD45FE27C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
        <p:nvSpPr>
          <p:cNvPr id="9" name="Flowchart: Document 8">
            <a:extLst>
              <a:ext uri="{FF2B5EF4-FFF2-40B4-BE49-F238E27FC236}">
                <a16:creationId xmlns:a16="http://schemas.microsoft.com/office/drawing/2014/main" id="{1ABDC47B-5818-2EE9-737D-457982E3B520}"/>
              </a:ext>
            </a:extLst>
          </p:cNvPr>
          <p:cNvSpPr/>
          <p:nvPr/>
        </p:nvSpPr>
        <p:spPr>
          <a:xfrm>
            <a:off x="10007161" y="2235952"/>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F1 Facility-level Q response</a:t>
            </a:r>
          </a:p>
        </p:txBody>
      </p:sp>
      <p:sp>
        <p:nvSpPr>
          <p:cNvPr id="11" name="Flowchart: Document 10">
            <a:extLst>
              <a:ext uri="{FF2B5EF4-FFF2-40B4-BE49-F238E27FC236}">
                <a16:creationId xmlns:a16="http://schemas.microsoft.com/office/drawing/2014/main" id="{CDDC9F27-147A-0812-1D81-AAA8BEDE2046}"/>
              </a:ext>
            </a:extLst>
          </p:cNvPr>
          <p:cNvSpPr/>
          <p:nvPr/>
        </p:nvSpPr>
        <p:spPr>
          <a:xfrm>
            <a:off x="10020075" y="3737489"/>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F2 Facility-level Q response</a:t>
            </a:r>
          </a:p>
        </p:txBody>
      </p:sp>
      <p:sp>
        <p:nvSpPr>
          <p:cNvPr id="12" name="Flowchart: Document 11">
            <a:extLst>
              <a:ext uri="{FF2B5EF4-FFF2-40B4-BE49-F238E27FC236}">
                <a16:creationId xmlns:a16="http://schemas.microsoft.com/office/drawing/2014/main" id="{C235F3E1-D27B-C3CA-2CC5-DECDF109ECD8}"/>
              </a:ext>
            </a:extLst>
          </p:cNvPr>
          <p:cNvSpPr/>
          <p:nvPr/>
        </p:nvSpPr>
        <p:spPr>
          <a:xfrm>
            <a:off x="10007161" y="5315701"/>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F3 Facility-level Q response</a:t>
            </a:r>
          </a:p>
        </p:txBody>
      </p:sp>
      <p:sp>
        <p:nvSpPr>
          <p:cNvPr id="8" name="Flowchart: Document 7">
            <a:extLst>
              <a:ext uri="{FF2B5EF4-FFF2-40B4-BE49-F238E27FC236}">
                <a16:creationId xmlns:a16="http://schemas.microsoft.com/office/drawing/2014/main" id="{1A5F4179-57A5-7448-0AE1-375BAB7C2A7F}"/>
              </a:ext>
            </a:extLst>
          </p:cNvPr>
          <p:cNvSpPr/>
          <p:nvPr/>
        </p:nvSpPr>
        <p:spPr>
          <a:xfrm>
            <a:off x="2852458" y="2939778"/>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Company-level Q response</a:t>
            </a:r>
          </a:p>
        </p:txBody>
      </p:sp>
      <p:sp>
        <p:nvSpPr>
          <p:cNvPr id="13" name="TextBox 12">
            <a:extLst>
              <a:ext uri="{FF2B5EF4-FFF2-40B4-BE49-F238E27FC236}">
                <a16:creationId xmlns:a16="http://schemas.microsoft.com/office/drawing/2014/main" id="{4C90D593-9786-0E50-5F72-A3280FF7CB5C}"/>
              </a:ext>
            </a:extLst>
          </p:cNvPr>
          <p:cNvSpPr txBox="1"/>
          <p:nvPr/>
        </p:nvSpPr>
        <p:spPr>
          <a:xfrm>
            <a:off x="9649656" y="1649370"/>
            <a:ext cx="2000250" cy="400110"/>
          </a:xfrm>
          <a:prstGeom prst="rect">
            <a:avLst/>
          </a:prstGeom>
          <a:noFill/>
        </p:spPr>
        <p:txBody>
          <a:bodyPr wrap="square" rtlCol="0">
            <a:spAutoFit/>
          </a:bodyPr>
          <a:lstStyle/>
          <a:p>
            <a:r>
              <a:rPr lang="en-US" sz="2000" b="1">
                <a:solidFill>
                  <a:srgbClr val="FF0000"/>
                </a:solidFill>
              </a:rPr>
              <a:t>Due June 8, 2024</a:t>
            </a:r>
          </a:p>
        </p:txBody>
      </p:sp>
      <p:sp>
        <p:nvSpPr>
          <p:cNvPr id="14" name="TextBox 13">
            <a:extLst>
              <a:ext uri="{FF2B5EF4-FFF2-40B4-BE49-F238E27FC236}">
                <a16:creationId xmlns:a16="http://schemas.microsoft.com/office/drawing/2014/main" id="{FBCC1BC1-73E6-1E45-91E3-0CCB872ABF22}"/>
              </a:ext>
            </a:extLst>
          </p:cNvPr>
          <p:cNvSpPr txBox="1"/>
          <p:nvPr/>
        </p:nvSpPr>
        <p:spPr>
          <a:xfrm>
            <a:off x="2239822" y="2465148"/>
            <a:ext cx="2256930" cy="400110"/>
          </a:xfrm>
          <a:prstGeom prst="rect">
            <a:avLst/>
          </a:prstGeom>
          <a:noFill/>
        </p:spPr>
        <p:txBody>
          <a:bodyPr wrap="square" rtlCol="0">
            <a:spAutoFit/>
          </a:bodyPr>
          <a:lstStyle/>
          <a:p>
            <a:r>
              <a:rPr lang="en-US" sz="2000" b="1">
                <a:solidFill>
                  <a:srgbClr val="FF0000"/>
                </a:solidFill>
              </a:rPr>
              <a:t>Due April 22, 2024</a:t>
            </a:r>
          </a:p>
        </p:txBody>
      </p:sp>
      <p:cxnSp>
        <p:nvCxnSpPr>
          <p:cNvPr id="23" name="Straight Arrow Connector 22">
            <a:extLst>
              <a:ext uri="{FF2B5EF4-FFF2-40B4-BE49-F238E27FC236}">
                <a16:creationId xmlns:a16="http://schemas.microsoft.com/office/drawing/2014/main" id="{4ABE2ADC-30C3-07F9-9DB1-AFE8AF986C5B}"/>
              </a:ext>
            </a:extLst>
          </p:cNvPr>
          <p:cNvCxnSpPr>
            <a:cxnSpLocks/>
          </p:cNvCxnSpPr>
          <p:nvPr/>
        </p:nvCxnSpPr>
        <p:spPr>
          <a:xfrm flipH="1">
            <a:off x="625797" y="2162759"/>
            <a:ext cx="489070" cy="2371111"/>
          </a:xfrm>
          <a:prstGeom prst="straightConnector1">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1783C4CB-0260-8FAD-65A7-F48C64F5800B}"/>
              </a:ext>
            </a:extLst>
          </p:cNvPr>
          <p:cNvCxnSpPr>
            <a:stCxn id="6" idx="6"/>
          </p:cNvCxnSpPr>
          <p:nvPr/>
        </p:nvCxnSpPr>
        <p:spPr>
          <a:xfrm>
            <a:off x="3569634" y="1818203"/>
            <a:ext cx="2669801" cy="629159"/>
          </a:xfrm>
          <a:prstGeom prst="bentConnector3">
            <a:avLst>
              <a:gd name="adj1" fmla="val 35897"/>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F984446-E20C-CC8B-B502-F8DB6FB8C1B5}"/>
              </a:ext>
            </a:extLst>
          </p:cNvPr>
          <p:cNvCxnSpPr>
            <a:stCxn id="6" idx="6"/>
          </p:cNvCxnSpPr>
          <p:nvPr/>
        </p:nvCxnSpPr>
        <p:spPr>
          <a:xfrm>
            <a:off x="3569634" y="1818203"/>
            <a:ext cx="2589119" cy="2144194"/>
          </a:xfrm>
          <a:prstGeom prst="bentConnector3">
            <a:avLst>
              <a:gd name="adj1" fmla="val 36843"/>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321B1168-59A9-9F3A-53FE-498BCB3A3589}"/>
              </a:ext>
            </a:extLst>
          </p:cNvPr>
          <p:cNvCxnSpPr/>
          <p:nvPr/>
        </p:nvCxnSpPr>
        <p:spPr>
          <a:xfrm>
            <a:off x="4569759" y="3962397"/>
            <a:ext cx="1588994" cy="1516457"/>
          </a:xfrm>
          <a:prstGeom prst="bentConnector3">
            <a:avLst>
              <a:gd name="adj1" fmla="val -2468"/>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F9047241-F409-C7F0-9CBB-E3E8EE81015E}"/>
              </a:ext>
            </a:extLst>
          </p:cNvPr>
          <p:cNvCxnSpPr>
            <a:cxnSpLocks/>
          </p:cNvCxnSpPr>
          <p:nvPr/>
        </p:nvCxnSpPr>
        <p:spPr>
          <a:xfrm flipH="1" flipV="1">
            <a:off x="3428720" y="1506019"/>
            <a:ext cx="7730966" cy="1203874"/>
          </a:xfrm>
          <a:prstGeom prst="bentConnector3">
            <a:avLst>
              <a:gd name="adj1" fmla="val -8291"/>
            </a:avLst>
          </a:prstGeom>
          <a:ln w="57150">
            <a:solidFill>
              <a:schemeClr val="accent4">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98AFD32C-2624-E4CC-87F1-92B4A42E0BD2}"/>
              </a:ext>
            </a:extLst>
          </p:cNvPr>
          <p:cNvCxnSpPr>
            <a:stCxn id="11" idx="3"/>
          </p:cNvCxnSpPr>
          <p:nvPr/>
        </p:nvCxnSpPr>
        <p:spPr>
          <a:xfrm flipV="1">
            <a:off x="11172600" y="2719709"/>
            <a:ext cx="624953" cy="1490856"/>
          </a:xfrm>
          <a:prstGeom prst="bentConnector2">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69C27290-9A7D-7071-02C0-B08A4DF8FAA8}"/>
              </a:ext>
            </a:extLst>
          </p:cNvPr>
          <p:cNvCxnSpPr>
            <a:stCxn id="12" idx="3"/>
          </p:cNvCxnSpPr>
          <p:nvPr/>
        </p:nvCxnSpPr>
        <p:spPr>
          <a:xfrm flipV="1">
            <a:off x="11159686" y="4210564"/>
            <a:ext cx="657532" cy="1578213"/>
          </a:xfrm>
          <a:prstGeom prst="bentConnector2">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BF662F-4966-FD92-B137-1352585E17A9}"/>
              </a:ext>
            </a:extLst>
          </p:cNvPr>
          <p:cNvCxnSpPr/>
          <p:nvPr/>
        </p:nvCxnSpPr>
        <p:spPr>
          <a:xfrm>
            <a:off x="9649656" y="2705896"/>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9859DE4-C59E-43DF-09A3-9CC7ED7A6874}"/>
              </a:ext>
            </a:extLst>
          </p:cNvPr>
          <p:cNvCxnSpPr/>
          <p:nvPr/>
        </p:nvCxnSpPr>
        <p:spPr>
          <a:xfrm>
            <a:off x="9676549" y="4176109"/>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8E93EFA-0A81-E4F1-7059-316769F6EC53}"/>
              </a:ext>
            </a:extLst>
          </p:cNvPr>
          <p:cNvCxnSpPr/>
          <p:nvPr/>
        </p:nvCxnSpPr>
        <p:spPr>
          <a:xfrm>
            <a:off x="9685513" y="5762869"/>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DFA2EDD-BB39-61FE-7DCD-09A0D49C5B24}"/>
              </a:ext>
            </a:extLst>
          </p:cNvPr>
          <p:cNvSpPr txBox="1"/>
          <p:nvPr/>
        </p:nvSpPr>
        <p:spPr>
          <a:xfrm>
            <a:off x="237564" y="6311472"/>
            <a:ext cx="6517341" cy="369332"/>
          </a:xfrm>
          <a:prstGeom prst="rect">
            <a:avLst/>
          </a:prstGeom>
          <a:noFill/>
        </p:spPr>
        <p:txBody>
          <a:bodyPr wrap="square" rtlCol="0">
            <a:spAutoFit/>
          </a:bodyPr>
          <a:lstStyle/>
          <a:p>
            <a:r>
              <a:rPr lang="en-US"/>
              <a:t>Questionnaire links also available at </a:t>
            </a:r>
            <a:r>
              <a:rPr lang="en-US">
                <a:hlinkClick r:id="rId9"/>
              </a:rPr>
              <a:t>www.usitc.gov/saemissions</a:t>
            </a:r>
            <a:r>
              <a:rPr lang="en-US"/>
              <a:t> </a:t>
            </a:r>
          </a:p>
        </p:txBody>
      </p:sp>
      <p:sp>
        <p:nvSpPr>
          <p:cNvPr id="3" name="TextBox 2">
            <a:extLst>
              <a:ext uri="{FF2B5EF4-FFF2-40B4-BE49-F238E27FC236}">
                <a16:creationId xmlns:a16="http://schemas.microsoft.com/office/drawing/2014/main" id="{83EABA2F-8902-4181-D2EF-DCABD17B46F9}"/>
              </a:ext>
            </a:extLst>
          </p:cNvPr>
          <p:cNvSpPr txBox="1"/>
          <p:nvPr/>
        </p:nvSpPr>
        <p:spPr>
          <a:xfrm>
            <a:off x="441049" y="2988498"/>
            <a:ext cx="1152525" cy="646331"/>
          </a:xfrm>
          <a:prstGeom prst="rect">
            <a:avLst/>
          </a:prstGeom>
          <a:noFill/>
          <a:ln>
            <a:solidFill>
              <a:schemeClr val="accent1"/>
            </a:solidFill>
          </a:ln>
        </p:spPr>
        <p:txBody>
          <a:bodyPr wrap="square" rtlCol="0">
            <a:spAutoFit/>
          </a:bodyPr>
          <a:lstStyle/>
          <a:p>
            <a:r>
              <a:rPr lang="en-US"/>
              <a:t>Company token</a:t>
            </a:r>
          </a:p>
        </p:txBody>
      </p:sp>
      <p:sp>
        <p:nvSpPr>
          <p:cNvPr id="20" name="TextBox 19">
            <a:extLst>
              <a:ext uri="{FF2B5EF4-FFF2-40B4-BE49-F238E27FC236}">
                <a16:creationId xmlns:a16="http://schemas.microsoft.com/office/drawing/2014/main" id="{583B40F8-5138-484D-2DE9-AD11B67EFA5C}"/>
              </a:ext>
            </a:extLst>
          </p:cNvPr>
          <p:cNvSpPr txBox="1"/>
          <p:nvPr/>
        </p:nvSpPr>
        <p:spPr>
          <a:xfrm>
            <a:off x="4755758" y="2096025"/>
            <a:ext cx="1054329" cy="646331"/>
          </a:xfrm>
          <a:prstGeom prst="rect">
            <a:avLst/>
          </a:prstGeom>
          <a:noFill/>
          <a:ln>
            <a:solidFill>
              <a:schemeClr val="accent1"/>
            </a:solidFill>
          </a:ln>
        </p:spPr>
        <p:txBody>
          <a:bodyPr wrap="square" rtlCol="0">
            <a:spAutoFit/>
          </a:bodyPr>
          <a:lstStyle/>
          <a:p>
            <a:r>
              <a:rPr lang="en-US"/>
              <a:t>Facility 1 token</a:t>
            </a:r>
          </a:p>
        </p:txBody>
      </p:sp>
      <p:sp>
        <p:nvSpPr>
          <p:cNvPr id="21" name="TextBox 20">
            <a:extLst>
              <a:ext uri="{FF2B5EF4-FFF2-40B4-BE49-F238E27FC236}">
                <a16:creationId xmlns:a16="http://schemas.microsoft.com/office/drawing/2014/main" id="{3C61DD74-EC52-CF28-E31A-F8423CA1F2DD}"/>
              </a:ext>
            </a:extLst>
          </p:cNvPr>
          <p:cNvSpPr txBox="1"/>
          <p:nvPr/>
        </p:nvSpPr>
        <p:spPr>
          <a:xfrm>
            <a:off x="4736382" y="3609377"/>
            <a:ext cx="1054969" cy="646331"/>
          </a:xfrm>
          <a:prstGeom prst="rect">
            <a:avLst/>
          </a:prstGeom>
          <a:noFill/>
          <a:ln>
            <a:solidFill>
              <a:schemeClr val="accent1"/>
            </a:solidFill>
          </a:ln>
        </p:spPr>
        <p:txBody>
          <a:bodyPr wrap="square" rtlCol="0">
            <a:spAutoFit/>
          </a:bodyPr>
          <a:lstStyle/>
          <a:p>
            <a:r>
              <a:rPr lang="en-US"/>
              <a:t>Facility 2 token</a:t>
            </a:r>
          </a:p>
        </p:txBody>
      </p:sp>
      <p:sp>
        <p:nvSpPr>
          <p:cNvPr id="22" name="TextBox 21">
            <a:extLst>
              <a:ext uri="{FF2B5EF4-FFF2-40B4-BE49-F238E27FC236}">
                <a16:creationId xmlns:a16="http://schemas.microsoft.com/office/drawing/2014/main" id="{759A6234-1CC2-8D13-BEC9-36915FA60A43}"/>
              </a:ext>
            </a:extLst>
          </p:cNvPr>
          <p:cNvSpPr txBox="1"/>
          <p:nvPr/>
        </p:nvSpPr>
        <p:spPr>
          <a:xfrm>
            <a:off x="4736381" y="5142445"/>
            <a:ext cx="1054969" cy="646331"/>
          </a:xfrm>
          <a:prstGeom prst="rect">
            <a:avLst/>
          </a:prstGeom>
          <a:noFill/>
          <a:ln>
            <a:solidFill>
              <a:schemeClr val="accent1"/>
            </a:solidFill>
          </a:ln>
        </p:spPr>
        <p:txBody>
          <a:bodyPr wrap="square" rtlCol="0">
            <a:spAutoFit/>
          </a:bodyPr>
          <a:lstStyle/>
          <a:p>
            <a:r>
              <a:rPr lang="en-US"/>
              <a:t>Facility 3 token</a:t>
            </a:r>
          </a:p>
        </p:txBody>
      </p:sp>
    </p:spTree>
    <p:extLst>
      <p:ext uri="{BB962C8B-B14F-4D97-AF65-F5344CB8AC3E}">
        <p14:creationId xmlns:p14="http://schemas.microsoft.com/office/powerpoint/2010/main" val="243249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D851-8DAC-81C5-C9A2-8AA37AA0ED3C}"/>
              </a:ext>
            </a:extLst>
          </p:cNvPr>
          <p:cNvSpPr>
            <a:spLocks noGrp="1"/>
          </p:cNvSpPr>
          <p:nvPr>
            <p:ph type="title"/>
          </p:nvPr>
        </p:nvSpPr>
        <p:spPr>
          <a:xfrm>
            <a:off x="610973" y="227488"/>
            <a:ext cx="10515600" cy="1325563"/>
          </a:xfrm>
        </p:spPr>
        <p:txBody>
          <a:bodyPr/>
          <a:lstStyle/>
          <a:p>
            <a:r>
              <a:rPr lang="en-US" dirty="0"/>
              <a:t>Exemption requests</a:t>
            </a:r>
          </a:p>
        </p:txBody>
      </p:sp>
      <p:sp>
        <p:nvSpPr>
          <p:cNvPr id="4" name="Text Placeholder 3">
            <a:extLst>
              <a:ext uri="{FF2B5EF4-FFF2-40B4-BE49-F238E27FC236}">
                <a16:creationId xmlns:a16="http://schemas.microsoft.com/office/drawing/2014/main" id="{C6A690B6-A16F-1968-6846-38F4BFE5383B}"/>
              </a:ext>
            </a:extLst>
          </p:cNvPr>
          <p:cNvSpPr>
            <a:spLocks noGrp="1"/>
          </p:cNvSpPr>
          <p:nvPr>
            <p:ph type="body" idx="1"/>
          </p:nvPr>
        </p:nvSpPr>
        <p:spPr>
          <a:xfrm>
            <a:off x="839788" y="1544683"/>
            <a:ext cx="5157787" cy="823912"/>
          </a:xfrm>
        </p:spPr>
        <p:txBody>
          <a:bodyPr>
            <a:normAutofit fontScale="92500" lnSpcReduction="20000"/>
          </a:bodyPr>
          <a:lstStyle/>
          <a:p>
            <a:r>
              <a:rPr lang="en-US" dirty="0"/>
              <a:t>I’ve received a company-level token, but my company doesn’t produce any covered products</a:t>
            </a:r>
          </a:p>
        </p:txBody>
      </p:sp>
      <p:sp>
        <p:nvSpPr>
          <p:cNvPr id="5" name="Content Placeholder 4">
            <a:extLst>
              <a:ext uri="{FF2B5EF4-FFF2-40B4-BE49-F238E27FC236}">
                <a16:creationId xmlns:a16="http://schemas.microsoft.com/office/drawing/2014/main" id="{934229A6-8BEA-43DD-5644-6E06559347A2}"/>
              </a:ext>
            </a:extLst>
          </p:cNvPr>
          <p:cNvSpPr>
            <a:spLocks noGrp="1"/>
          </p:cNvSpPr>
          <p:nvPr>
            <p:ph sz="half" idx="2"/>
          </p:nvPr>
        </p:nvSpPr>
        <p:spPr>
          <a:xfrm>
            <a:off x="839788" y="2505075"/>
            <a:ext cx="5157787" cy="3449411"/>
          </a:xfrm>
        </p:spPr>
        <p:txBody>
          <a:bodyPr>
            <a:normAutofit fontScale="92500" lnSpcReduction="20000"/>
          </a:bodyPr>
          <a:lstStyle/>
          <a:p>
            <a:r>
              <a:rPr lang="en-US" dirty="0"/>
              <a:t>Respond “no” to question 1.1.1 with narrative clarification provided in question 1.1.7</a:t>
            </a:r>
          </a:p>
          <a:p>
            <a:endParaRPr lang="en-US" dirty="0"/>
          </a:p>
          <a:p>
            <a:pPr marL="0" indent="0">
              <a:buNone/>
            </a:pPr>
            <a:r>
              <a:rPr lang="en-US" dirty="0"/>
              <a:t>OR</a:t>
            </a:r>
          </a:p>
          <a:p>
            <a:pPr marL="0" indent="0">
              <a:buNone/>
            </a:pPr>
            <a:endParaRPr lang="en-US" dirty="0"/>
          </a:p>
          <a:p>
            <a:r>
              <a:rPr lang="en-US" dirty="0"/>
              <a:t>Contact the project team for further clarification and confirmation</a:t>
            </a:r>
          </a:p>
          <a:p>
            <a:pPr marL="514350" indent="-514350">
              <a:buFont typeface="+mj-lt"/>
              <a:buAutoNum type="arabicPeriod"/>
            </a:pPr>
            <a:endParaRPr lang="en-US" dirty="0"/>
          </a:p>
          <a:p>
            <a:pPr marL="514350" indent="-514350">
              <a:buFont typeface="+mj-lt"/>
              <a:buAutoNum type="arabicPeriod"/>
            </a:pPr>
            <a:endParaRPr lang="en-US" dirty="0"/>
          </a:p>
        </p:txBody>
      </p:sp>
      <p:sp>
        <p:nvSpPr>
          <p:cNvPr id="6" name="Text Placeholder 5">
            <a:extLst>
              <a:ext uri="{FF2B5EF4-FFF2-40B4-BE49-F238E27FC236}">
                <a16:creationId xmlns:a16="http://schemas.microsoft.com/office/drawing/2014/main" id="{3A86BDB0-BD48-239F-080E-04584A8F7944}"/>
              </a:ext>
            </a:extLst>
          </p:cNvPr>
          <p:cNvSpPr>
            <a:spLocks noGrp="1"/>
          </p:cNvSpPr>
          <p:nvPr>
            <p:ph type="body" sz="quarter" idx="3"/>
          </p:nvPr>
        </p:nvSpPr>
        <p:spPr>
          <a:xfrm>
            <a:off x="6172200" y="1544683"/>
            <a:ext cx="5183188" cy="823912"/>
          </a:xfrm>
        </p:spPr>
        <p:txBody>
          <a:bodyPr>
            <a:normAutofit fontScale="92500" lnSpcReduction="20000"/>
          </a:bodyPr>
          <a:lstStyle/>
          <a:p>
            <a:r>
              <a:rPr lang="en-US" dirty="0"/>
              <a:t>I’ve received a facility-level token, but my facility doesn’t produce any covered products</a:t>
            </a:r>
          </a:p>
        </p:txBody>
      </p:sp>
      <p:sp>
        <p:nvSpPr>
          <p:cNvPr id="7" name="Content Placeholder 6">
            <a:extLst>
              <a:ext uri="{FF2B5EF4-FFF2-40B4-BE49-F238E27FC236}">
                <a16:creationId xmlns:a16="http://schemas.microsoft.com/office/drawing/2014/main" id="{7A40A514-C61C-A58E-0967-D7CDFD667B7A}"/>
              </a:ext>
            </a:extLst>
          </p:cNvPr>
          <p:cNvSpPr>
            <a:spLocks noGrp="1"/>
          </p:cNvSpPr>
          <p:nvPr>
            <p:ph sz="quarter" idx="4"/>
          </p:nvPr>
        </p:nvSpPr>
        <p:spPr>
          <a:xfrm>
            <a:off x="6172200" y="2505075"/>
            <a:ext cx="5183188" cy="3449411"/>
          </a:xfrm>
        </p:spPr>
        <p:txBody>
          <a:bodyPr>
            <a:normAutofit fontScale="92500" lnSpcReduction="20000"/>
          </a:bodyPr>
          <a:lstStyle/>
          <a:p>
            <a:r>
              <a:rPr lang="en-US" dirty="0"/>
              <a:t>Respond “none of the above” to question 1.2.1 </a:t>
            </a:r>
          </a:p>
          <a:p>
            <a:pPr marL="0" indent="0">
              <a:buNone/>
            </a:pPr>
            <a:endParaRPr lang="en-US" dirty="0"/>
          </a:p>
          <a:p>
            <a:pPr marL="0" indent="0">
              <a:buNone/>
            </a:pPr>
            <a:endParaRPr lang="en-US" sz="1300" dirty="0"/>
          </a:p>
          <a:p>
            <a:pPr marL="0" indent="0">
              <a:buNone/>
            </a:pPr>
            <a:r>
              <a:rPr lang="en-US" dirty="0"/>
              <a:t>OR</a:t>
            </a:r>
          </a:p>
          <a:p>
            <a:pPr marL="0" indent="0">
              <a:buNone/>
            </a:pPr>
            <a:endParaRPr lang="en-US" dirty="0"/>
          </a:p>
          <a:p>
            <a:r>
              <a:rPr lang="en-US" dirty="0"/>
              <a:t>Contact the project team for further clarification and confirmation</a:t>
            </a:r>
          </a:p>
          <a:p>
            <a:endParaRPr lang="en-US" dirty="0"/>
          </a:p>
        </p:txBody>
      </p:sp>
      <p:sp>
        <p:nvSpPr>
          <p:cNvPr id="9" name="TextBox 8">
            <a:extLst>
              <a:ext uri="{FF2B5EF4-FFF2-40B4-BE49-F238E27FC236}">
                <a16:creationId xmlns:a16="http://schemas.microsoft.com/office/drawing/2014/main" id="{6FE5D00F-343D-291C-C46E-DEAC51DE1B1D}"/>
              </a:ext>
            </a:extLst>
          </p:cNvPr>
          <p:cNvSpPr txBox="1"/>
          <p:nvPr/>
        </p:nvSpPr>
        <p:spPr>
          <a:xfrm>
            <a:off x="359228" y="5954486"/>
            <a:ext cx="11473543" cy="523220"/>
          </a:xfrm>
          <a:prstGeom prst="rect">
            <a:avLst/>
          </a:prstGeom>
          <a:solidFill>
            <a:schemeClr val="accent6">
              <a:lumMod val="60000"/>
              <a:lumOff val="40000"/>
            </a:schemeClr>
          </a:solidFill>
        </p:spPr>
        <p:txBody>
          <a:bodyPr wrap="square" rtlCol="0">
            <a:spAutoFit/>
          </a:bodyPr>
          <a:lstStyle/>
          <a:p>
            <a:pPr algn="ctr"/>
            <a:r>
              <a:rPr lang="en-US" sz="2800" dirty="0"/>
              <a:t>You will receive email confirmation of your exemption if granted</a:t>
            </a:r>
          </a:p>
        </p:txBody>
      </p:sp>
      <p:pic>
        <p:nvPicPr>
          <p:cNvPr id="10" name="Picture 9" descr="P1#y1">
            <a:extLst>
              <a:ext uri="{FF2B5EF4-FFF2-40B4-BE49-F238E27FC236}">
                <a16:creationId xmlns:a16="http://schemas.microsoft.com/office/drawing/2014/main" id="{C704737A-F117-F18C-9858-6BD55E0A69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7363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299B-82A0-2156-6C26-7FB18D0E57AC}"/>
              </a:ext>
            </a:extLst>
          </p:cNvPr>
          <p:cNvSpPr>
            <a:spLocks noGrp="1"/>
          </p:cNvSpPr>
          <p:nvPr>
            <p:ph type="title"/>
          </p:nvPr>
        </p:nvSpPr>
        <p:spPr>
          <a:xfrm>
            <a:off x="522892" y="-91970"/>
            <a:ext cx="10515600" cy="1325563"/>
          </a:xfrm>
        </p:spPr>
        <p:txBody>
          <a:bodyPr/>
          <a:lstStyle/>
          <a:p>
            <a:r>
              <a:rPr lang="en-US" sz="4000"/>
              <a:t>Analytical</a:t>
            </a:r>
            <a:r>
              <a:rPr lang="en-US"/>
              <a:t> approach</a:t>
            </a:r>
          </a:p>
        </p:txBody>
      </p:sp>
      <p:sp>
        <p:nvSpPr>
          <p:cNvPr id="4" name="Slide Number Placeholder 3">
            <a:extLst>
              <a:ext uri="{FF2B5EF4-FFF2-40B4-BE49-F238E27FC236}">
                <a16:creationId xmlns:a16="http://schemas.microsoft.com/office/drawing/2014/main" id="{ED7CD7BF-E24A-1B36-3F35-F1E6841F328F}"/>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5" name="Picture 4" descr="P1#y1">
            <a:extLst>
              <a:ext uri="{FF2B5EF4-FFF2-40B4-BE49-F238E27FC236}">
                <a16:creationId xmlns:a16="http://schemas.microsoft.com/office/drawing/2014/main" id="{E395721B-4658-E40C-2515-73917FF32C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FAA0DB04-61F5-C6A9-002C-EB6C4A0AA34E}"/>
              </a:ext>
            </a:extLst>
          </p:cNvPr>
          <p:cNvPicPr>
            <a:picLocks noChangeAspect="1"/>
          </p:cNvPicPr>
          <p:nvPr/>
        </p:nvPicPr>
        <p:blipFill>
          <a:blip r:embed="rId4"/>
          <a:stretch>
            <a:fillRect/>
          </a:stretch>
        </p:blipFill>
        <p:spPr>
          <a:xfrm>
            <a:off x="320842" y="974158"/>
            <a:ext cx="10309872" cy="5770643"/>
          </a:xfrm>
          <a:prstGeom prst="rect">
            <a:avLst/>
          </a:prstGeom>
        </p:spPr>
      </p:pic>
    </p:spTree>
    <p:extLst>
      <p:ext uri="{BB962C8B-B14F-4D97-AF65-F5344CB8AC3E}">
        <p14:creationId xmlns:p14="http://schemas.microsoft.com/office/powerpoint/2010/main" val="1148670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1DD6FBCEAC244C9AB67078D9F50A28" ma:contentTypeVersion="18" ma:contentTypeDescription="Create a new document." ma:contentTypeScope="" ma:versionID="daabc6b3805e7a0239690e090cebf146">
  <xsd:schema xmlns:xsd="http://www.w3.org/2001/XMLSchema" xmlns:xs="http://www.w3.org/2001/XMLSchema" xmlns:p="http://schemas.microsoft.com/office/2006/metadata/properties" xmlns:ns2="73fb0918-6145-4c66-89b6-f9aa91813c29" xmlns:ns3="948e3df0-f2a2-440f-be1b-bb17e837f08c" xmlns:ns4="bad8f381-7b47-4c72-89d0-cf630b727035" targetNamespace="http://schemas.microsoft.com/office/2006/metadata/properties" ma:root="true" ma:fieldsID="1a4595cc5074eee87fb55a29e3a53dd2" ns2:_="" ns3:_="" ns4:_="">
    <xsd:import namespace="73fb0918-6145-4c66-89b6-f9aa91813c29"/>
    <xsd:import namespace="948e3df0-f2a2-440f-be1b-bb17e837f08c"/>
    <xsd:import namespace="bad8f381-7b47-4c72-89d0-cf630b7270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b0918-6145-4c66-89b6-f9aa91813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98087a-4a77-43f0-9fac-89b26a29d8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8e3df0-f2a2-440f-be1b-bb17e837f08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d8f381-7b47-4c72-89d0-cf630b72703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7b3211c-d669-46a0-b445-a8ae43285eb4}" ma:internalName="TaxCatchAll" ma:showField="CatchAllData" ma:web="118b679d-4d6c-44ad-b39f-8aab8b869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fb0918-6145-4c66-89b6-f9aa91813c29">
      <Terms xmlns="http://schemas.microsoft.com/office/infopath/2007/PartnerControls"/>
    </lcf76f155ced4ddcb4097134ff3c332f>
    <TaxCatchAll xmlns="bad8f381-7b47-4c72-89d0-cf630b7270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A63F50-3B13-46B2-A55F-772B5EBB5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b0918-6145-4c66-89b6-f9aa91813c29"/>
    <ds:schemaRef ds:uri="948e3df0-f2a2-440f-be1b-bb17e837f08c"/>
    <ds:schemaRef ds:uri="bad8f381-7b47-4c72-89d0-cf630b727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8E0AD3-1056-46FF-8509-8D0F83666310}">
  <ds:schemaRefs>
    <ds:schemaRef ds:uri="http://schemas.microsoft.com/office/2006/documentManagement/types"/>
    <ds:schemaRef ds:uri="http://schemas.openxmlformats.org/package/2006/metadata/core-properties"/>
    <ds:schemaRef ds:uri="http://purl.org/dc/elements/1.1/"/>
    <ds:schemaRef ds:uri="bad8f381-7b47-4c72-89d0-cf630b727035"/>
    <ds:schemaRef ds:uri="73fb0918-6145-4c66-89b6-f9aa91813c29"/>
    <ds:schemaRef ds:uri="http://schemas.microsoft.com/office/infopath/2007/PartnerControls"/>
    <ds:schemaRef ds:uri="948e3df0-f2a2-440f-be1b-bb17e837f08c"/>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E73F9AC-2243-4669-A3BF-F5E7263479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6249</TotalTime>
  <Words>9687</Words>
  <Application>Microsoft Macintosh PowerPoint</Application>
  <PresentationFormat>Widescreen</PresentationFormat>
  <Paragraphs>516</Paragraphs>
  <Slides>49</Slides>
  <Notes>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Calibri Light</vt:lpstr>
      <vt:lpstr>Segoe UI</vt:lpstr>
      <vt:lpstr>Times New Roman</vt:lpstr>
      <vt:lpstr>office theme</vt:lpstr>
      <vt:lpstr>Image</vt:lpstr>
      <vt:lpstr>Webinar for Steel Producers:  Understanding the USITC’s Greenhouse Gas Emissions Intensity Questionnaire  </vt:lpstr>
      <vt:lpstr>Before we begin</vt:lpstr>
      <vt:lpstr>Agenda</vt:lpstr>
      <vt:lpstr>What is the U.S. International Trade Commission</vt:lpstr>
      <vt:lpstr>Why is the USITC doing this survey?</vt:lpstr>
      <vt:lpstr>The importance of your mandatory  questionnaire response</vt:lpstr>
      <vt:lpstr>Survey logistics</vt:lpstr>
      <vt:lpstr>Exemption requests</vt:lpstr>
      <vt:lpstr>Analytical approach</vt:lpstr>
      <vt:lpstr>Analytical approach</vt:lpstr>
      <vt:lpstr>PowerPoint Presentation</vt:lpstr>
      <vt:lpstr>PowerPoint Presentation</vt:lpstr>
      <vt:lpstr>PowerPoint Presentation</vt:lpstr>
      <vt:lpstr>How do I access the questionnaire?</vt:lpstr>
      <vt:lpstr>Navigating and entering your questionnaire response</vt:lpstr>
      <vt:lpstr>Guiding principles and best practices for  providing a questionnaire response</vt:lpstr>
      <vt:lpstr>What kind of companies must complete this survey?</vt:lpstr>
      <vt:lpstr>A note on terminology in the steel  questionnaire</vt:lpstr>
      <vt:lpstr>What kind of questions does this survey ask?</vt:lpstr>
      <vt:lpstr>Section 1 – Types of products</vt:lpstr>
      <vt:lpstr>Section 1 – Units</vt:lpstr>
      <vt:lpstr>Section 2 – U.S. Production</vt:lpstr>
      <vt:lpstr>Section 2 – U.S. Production</vt:lpstr>
      <vt:lpstr>Section 3 – Fuel Combustion and Energy  Allocation</vt:lpstr>
      <vt:lpstr>Section 3 – Fuel Combustion and Energy  Allocation</vt:lpstr>
      <vt:lpstr>Section 3 – Fuel Combustion and Energy  Allocation</vt:lpstr>
      <vt:lpstr>Section 3 – Fuel Combustion and Energy  Allocation</vt:lpstr>
      <vt:lpstr>Section 3 – Fuel Combustion and Energy  Allocation</vt:lpstr>
      <vt:lpstr>Section 4 – Purchased Energy </vt:lpstr>
      <vt:lpstr>Section 4 – Purchased Energy </vt:lpstr>
      <vt:lpstr>Section 4 – Purchased Energy </vt:lpstr>
      <vt:lpstr>Section 4 – Purchased Energy (uncommon) </vt:lpstr>
      <vt:lpstr>Section 4 – Purchased Energy (uncommon) </vt:lpstr>
      <vt:lpstr>Section 5 – Uses and Sources of Production  Inputs </vt:lpstr>
      <vt:lpstr>Section 5 – Uses and Sources of Production  Inputs </vt:lpstr>
      <vt:lpstr>Section 5 – Uses and Sources of Production  Inputs </vt:lpstr>
      <vt:lpstr>Section 5 – Uses and Sources of Production  Inputs </vt:lpstr>
      <vt:lpstr>Section 5 – Uses and Sources of Production  Inputs </vt:lpstr>
      <vt:lpstr>Section 6 – Questions Related to Process Emissions </vt:lpstr>
      <vt:lpstr>Section 6 – Questions Related to Process Emissions </vt:lpstr>
      <vt:lpstr>Section 7 – Other Information (OPTIONAL) </vt:lpstr>
      <vt:lpstr>Section 7 – Other Information (OPTIONAL) </vt:lpstr>
      <vt:lpstr>Submitting your questionnaire response</vt:lpstr>
      <vt:lpstr>After submitting your questionnaire response</vt:lpstr>
      <vt:lpstr>Example questionnaire structure: EAF Facility producing cold rolled flat steel coils (simplified)</vt:lpstr>
      <vt:lpstr>Example questionnaire structure: facility producing ERW steel tube</vt:lpstr>
      <vt:lpstr>Other resources for completing the survey</vt:lpstr>
      <vt:lpstr>Contacting the project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 Caroline</dc:creator>
  <cp:lastModifiedBy>Kerrie Rushton</cp:lastModifiedBy>
  <cp:revision>3</cp:revision>
  <dcterms:created xsi:type="dcterms:W3CDTF">2024-04-18T22:23:10Z</dcterms:created>
  <dcterms:modified xsi:type="dcterms:W3CDTF">2024-05-19T12:25:07Z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0x010100341DD6FBCEAC244C9AB67078D9F50A28</vt:lpwstr>
  </property>
  <property fmtid="{D5CDD505-2E9C-101B-9397-08002B2CF9AE}" pid="3" name="MediaServiceImageTags">
    <vt:lpwstr/>
  </property>
</Properties>
</file>